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9"/>
  </p:notesMasterIdLst>
  <p:sldIdLst>
    <p:sldId id="814" r:id="rId2"/>
    <p:sldId id="747" r:id="rId3"/>
    <p:sldId id="817" r:id="rId4"/>
    <p:sldId id="751" r:id="rId5"/>
    <p:sldId id="748" r:id="rId6"/>
    <p:sldId id="816" r:id="rId7"/>
    <p:sldId id="749" r:id="rId8"/>
    <p:sldId id="750" r:id="rId9"/>
    <p:sldId id="862" r:id="rId10"/>
    <p:sldId id="863" r:id="rId11"/>
    <p:sldId id="752" r:id="rId12"/>
    <p:sldId id="564" r:id="rId13"/>
    <p:sldId id="815" r:id="rId14"/>
    <p:sldId id="745" r:id="rId15"/>
    <p:sldId id="879" r:id="rId16"/>
    <p:sldId id="543" r:id="rId17"/>
    <p:sldId id="563" r:id="rId18"/>
    <p:sldId id="809" r:id="rId19"/>
    <p:sldId id="746" r:id="rId20"/>
    <p:sldId id="566" r:id="rId21"/>
    <p:sldId id="567" r:id="rId22"/>
    <p:sldId id="810" r:id="rId23"/>
    <p:sldId id="579" r:id="rId24"/>
    <p:sldId id="811" r:id="rId25"/>
    <p:sldId id="742" r:id="rId26"/>
    <p:sldId id="291" r:id="rId27"/>
    <p:sldId id="339" r:id="rId28"/>
    <p:sldId id="290" r:id="rId29"/>
    <p:sldId id="269" r:id="rId30"/>
    <p:sldId id="274" r:id="rId31"/>
    <p:sldId id="341" r:id="rId32"/>
    <p:sldId id="342" r:id="rId33"/>
    <p:sldId id="352" r:id="rId34"/>
    <p:sldId id="268" r:id="rId35"/>
    <p:sldId id="344" r:id="rId36"/>
    <p:sldId id="345" r:id="rId37"/>
    <p:sldId id="1586" r:id="rId38"/>
    <p:sldId id="346" r:id="rId39"/>
    <p:sldId id="348" r:id="rId40"/>
    <p:sldId id="347" r:id="rId41"/>
    <p:sldId id="349" r:id="rId42"/>
    <p:sldId id="818" r:id="rId43"/>
    <p:sldId id="1584" r:id="rId44"/>
    <p:sldId id="1582" r:id="rId45"/>
    <p:sldId id="1583" r:id="rId46"/>
    <p:sldId id="1579" r:id="rId47"/>
    <p:sldId id="580" r:id="rId48"/>
    <p:sldId id="736" r:id="rId49"/>
    <p:sldId id="737" r:id="rId50"/>
    <p:sldId id="361" r:id="rId51"/>
    <p:sldId id="531" r:id="rId52"/>
    <p:sldId id="826" r:id="rId53"/>
    <p:sldId id="547" r:id="rId54"/>
    <p:sldId id="362" r:id="rId55"/>
    <p:sldId id="824" r:id="rId56"/>
    <p:sldId id="825" r:id="rId57"/>
    <p:sldId id="350" r:id="rId58"/>
    <p:sldId id="827" r:id="rId59"/>
    <p:sldId id="551" r:id="rId60"/>
    <p:sldId id="363" r:id="rId61"/>
    <p:sldId id="368" r:id="rId62"/>
    <p:sldId id="872" r:id="rId63"/>
    <p:sldId id="364" r:id="rId64"/>
    <p:sldId id="587" r:id="rId65"/>
    <p:sldId id="365" r:id="rId66"/>
    <p:sldId id="829" r:id="rId67"/>
    <p:sldId id="366" r:id="rId68"/>
    <p:sldId id="828" r:id="rId69"/>
    <p:sldId id="369" r:id="rId70"/>
    <p:sldId id="592" r:id="rId71"/>
    <p:sldId id="821" r:id="rId72"/>
    <p:sldId id="830" r:id="rId73"/>
    <p:sldId id="880" r:id="rId74"/>
    <p:sldId id="357" r:id="rId75"/>
    <p:sldId id="355" r:id="rId76"/>
    <p:sldId id="740" r:id="rId77"/>
    <p:sldId id="356" r:id="rId78"/>
    <p:sldId id="835" r:id="rId79"/>
    <p:sldId id="738" r:id="rId80"/>
    <p:sldId id="819" r:id="rId81"/>
    <p:sldId id="851" r:id="rId82"/>
    <p:sldId id="838" r:id="rId83"/>
    <p:sldId id="839" r:id="rId84"/>
    <p:sldId id="832" r:id="rId85"/>
    <p:sldId id="831" r:id="rId86"/>
    <p:sldId id="837" r:id="rId87"/>
    <p:sldId id="834" r:id="rId88"/>
    <p:sldId id="833" r:id="rId89"/>
    <p:sldId id="594" r:id="rId90"/>
    <p:sldId id="593" r:id="rId91"/>
    <p:sldId id="852" r:id="rId92"/>
    <p:sldId id="845" r:id="rId93"/>
    <p:sldId id="1587" r:id="rId94"/>
    <p:sldId id="850" r:id="rId95"/>
    <p:sldId id="840" r:id="rId96"/>
    <p:sldId id="841" r:id="rId97"/>
    <p:sldId id="842" r:id="rId98"/>
    <p:sldId id="843" r:id="rId99"/>
    <p:sldId id="601" r:id="rId100"/>
    <p:sldId id="860" r:id="rId101"/>
    <p:sldId id="859" r:id="rId102"/>
    <p:sldId id="854" r:id="rId103"/>
    <p:sldId id="844" r:id="rId104"/>
    <p:sldId id="846" r:id="rId105"/>
    <p:sldId id="847" r:id="rId106"/>
    <p:sldId id="612" r:id="rId107"/>
    <p:sldId id="853" r:id="rId108"/>
    <p:sldId id="600" r:id="rId109"/>
    <p:sldId id="604" r:id="rId110"/>
    <p:sldId id="606" r:id="rId111"/>
    <p:sldId id="858" r:id="rId112"/>
    <p:sldId id="855" r:id="rId113"/>
    <p:sldId id="856" r:id="rId114"/>
    <p:sldId id="609" r:id="rId115"/>
    <p:sldId id="603" r:id="rId116"/>
    <p:sldId id="610" r:id="rId117"/>
    <p:sldId id="635" r:id="rId118"/>
    <p:sldId id="516" r:id="rId119"/>
    <p:sldId id="381" r:id="rId120"/>
    <p:sldId id="861" r:id="rId121"/>
    <p:sldId id="849" r:id="rId122"/>
    <p:sldId id="848" r:id="rId123"/>
    <p:sldId id="631" r:id="rId124"/>
    <p:sldId id="633" r:id="rId125"/>
    <p:sldId id="389" r:id="rId126"/>
    <p:sldId id="380" r:id="rId127"/>
    <p:sldId id="385" r:id="rId128"/>
    <p:sldId id="374" r:id="rId129"/>
    <p:sldId id="373" r:id="rId130"/>
    <p:sldId id="388" r:id="rId131"/>
    <p:sldId id="634" r:id="rId132"/>
    <p:sldId id="387" r:id="rId133"/>
    <p:sldId id="638" r:id="rId134"/>
    <p:sldId id="866" r:id="rId135"/>
    <p:sldId id="870" r:id="rId136"/>
    <p:sldId id="873" r:id="rId137"/>
    <p:sldId id="867" r:id="rId138"/>
    <p:sldId id="864" r:id="rId139"/>
    <p:sldId id="869" r:id="rId140"/>
    <p:sldId id="871" r:id="rId141"/>
    <p:sldId id="877" r:id="rId142"/>
    <p:sldId id="874" r:id="rId143"/>
    <p:sldId id="875" r:id="rId144"/>
    <p:sldId id="876" r:id="rId145"/>
    <p:sldId id="878" r:id="rId146"/>
    <p:sldId id="868" r:id="rId147"/>
    <p:sldId id="865" r:id="rId148"/>
  </p:sldIdLst>
  <p:sldSz cx="12192000" cy="6858000"/>
  <p:notesSz cx="6858000" cy="9144000"/>
  <p:defaultTextStyle>
    <a:defPPr>
      <a:defRPr lang="en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0FBBB52-5BEC-4EFB-8776-B59EEBF8F526}">
          <p14:sldIdLst>
            <p14:sldId id="814"/>
          </p14:sldIdLst>
        </p14:section>
        <p14:section name="Table of Contents" id="{457AECD6-FA3D-42F0-A6A6-ACE1BE1BA469}">
          <p14:sldIdLst>
            <p14:sldId id="747"/>
            <p14:sldId id="817"/>
          </p14:sldIdLst>
        </p14:section>
        <p14:section name="Initial Configuration Wizard" id="{D3158838-DBB8-4AEE-B977-444B4E0BFD84}">
          <p14:sldIdLst>
            <p14:sldId id="751"/>
            <p14:sldId id="748"/>
            <p14:sldId id="816"/>
            <p14:sldId id="749"/>
            <p14:sldId id="750"/>
            <p14:sldId id="862"/>
            <p14:sldId id="863"/>
          </p14:sldIdLst>
        </p14:section>
        <p14:section name="Operations" id="{9B37C063-956E-49D2-900B-9D881608D666}">
          <p14:sldIdLst>
            <p14:sldId id="752"/>
            <p14:sldId id="564"/>
            <p14:sldId id="815"/>
            <p14:sldId id="745"/>
            <p14:sldId id="879"/>
            <p14:sldId id="543"/>
            <p14:sldId id="563"/>
            <p14:sldId id="809"/>
            <p14:sldId id="746"/>
            <p14:sldId id="566"/>
          </p14:sldIdLst>
        </p14:section>
        <p14:section name="Modules" id="{D8873D14-1399-4A73-94EB-90778B4B4301}">
          <p14:sldIdLst>
            <p14:sldId id="567"/>
            <p14:sldId id="810"/>
            <p14:sldId id="579"/>
            <p14:sldId id="811"/>
          </p14:sldIdLst>
        </p14:section>
        <p14:section name="Basic Configuration" id="{2BC00AB8-6840-4788-9972-7188529F3F45}">
          <p14:sldIdLst>
            <p14:sldId id="742"/>
            <p14:sldId id="291"/>
          </p14:sldIdLst>
        </p14:section>
        <p14:section name="Country &amp; Currency" id="{E12A5261-6BB0-4542-8655-61C27466BD6E}">
          <p14:sldIdLst>
            <p14:sldId id="339"/>
            <p14:sldId id="290"/>
            <p14:sldId id="269"/>
            <p14:sldId id="274"/>
            <p14:sldId id="341"/>
            <p14:sldId id="342"/>
            <p14:sldId id="352"/>
            <p14:sldId id="268"/>
            <p14:sldId id="344"/>
            <p14:sldId id="345"/>
            <p14:sldId id="1586"/>
            <p14:sldId id="346"/>
            <p14:sldId id="348"/>
            <p14:sldId id="347"/>
            <p14:sldId id="349"/>
            <p14:sldId id="818"/>
            <p14:sldId id="1584"/>
            <p14:sldId id="1582"/>
            <p14:sldId id="1583"/>
            <p14:sldId id="1579"/>
          </p14:sldIdLst>
        </p14:section>
        <p14:section name="Party &amp; Company &amp; Employee" id="{1EE13732-049E-445C-94D3-508C8B361A85}">
          <p14:sldIdLst>
            <p14:sldId id="580"/>
            <p14:sldId id="736"/>
            <p14:sldId id="737"/>
            <p14:sldId id="361"/>
            <p14:sldId id="531"/>
            <p14:sldId id="826"/>
            <p14:sldId id="547"/>
            <p14:sldId id="362"/>
            <p14:sldId id="824"/>
            <p14:sldId id="825"/>
            <p14:sldId id="350"/>
            <p14:sldId id="827"/>
            <p14:sldId id="551"/>
            <p14:sldId id="363"/>
            <p14:sldId id="368"/>
            <p14:sldId id="872"/>
            <p14:sldId id="364"/>
            <p14:sldId id="587"/>
            <p14:sldId id="365"/>
            <p14:sldId id="829"/>
            <p14:sldId id="366"/>
            <p14:sldId id="828"/>
            <p14:sldId id="369"/>
            <p14:sldId id="592"/>
          </p14:sldIdLst>
        </p14:section>
        <p14:section name="User" id="{BF4F3EDF-4251-4C61-BBBC-D6EF61B6A39C}">
          <p14:sldIdLst>
            <p14:sldId id="821"/>
            <p14:sldId id="830"/>
            <p14:sldId id="880"/>
            <p14:sldId id="357"/>
            <p14:sldId id="355"/>
            <p14:sldId id="740"/>
            <p14:sldId id="356"/>
            <p14:sldId id="835"/>
            <p14:sldId id="738"/>
            <p14:sldId id="819"/>
            <p14:sldId id="851"/>
            <p14:sldId id="838"/>
            <p14:sldId id="839"/>
            <p14:sldId id="832"/>
            <p14:sldId id="831"/>
            <p14:sldId id="837"/>
            <p14:sldId id="834"/>
            <p14:sldId id="833"/>
          </p14:sldIdLst>
        </p14:section>
        <p14:section name="Accounting" id="{9418D46E-92DE-4A7B-86C0-458FCB218FEB}">
          <p14:sldIdLst>
            <p14:sldId id="594"/>
            <p14:sldId id="593"/>
            <p14:sldId id="852"/>
            <p14:sldId id="845"/>
            <p14:sldId id="1587"/>
            <p14:sldId id="850"/>
            <p14:sldId id="840"/>
            <p14:sldId id="841"/>
            <p14:sldId id="842"/>
            <p14:sldId id="843"/>
            <p14:sldId id="601"/>
            <p14:sldId id="860"/>
            <p14:sldId id="859"/>
            <p14:sldId id="854"/>
            <p14:sldId id="844"/>
            <p14:sldId id="846"/>
            <p14:sldId id="847"/>
            <p14:sldId id="612"/>
            <p14:sldId id="853"/>
            <p14:sldId id="600"/>
            <p14:sldId id="604"/>
            <p14:sldId id="606"/>
            <p14:sldId id="858"/>
            <p14:sldId id="855"/>
            <p14:sldId id="856"/>
            <p14:sldId id="609"/>
            <p14:sldId id="603"/>
            <p14:sldId id="610"/>
            <p14:sldId id="635"/>
            <p14:sldId id="516"/>
            <p14:sldId id="381"/>
            <p14:sldId id="861"/>
            <p14:sldId id="849"/>
            <p14:sldId id="848"/>
            <p14:sldId id="631"/>
            <p14:sldId id="633"/>
            <p14:sldId id="389"/>
            <p14:sldId id="380"/>
            <p14:sldId id="385"/>
            <p14:sldId id="374"/>
            <p14:sldId id="373"/>
            <p14:sldId id="388"/>
            <p14:sldId id="634"/>
            <p14:sldId id="387"/>
            <p14:sldId id="638"/>
          </p14:sldIdLst>
        </p14:section>
        <p14:section name="Logins" id="{36B00D7B-3E59-452D-8590-54FDF23E50E8}">
          <p14:sldIdLst>
            <p14:sldId id="866"/>
            <p14:sldId id="870"/>
            <p14:sldId id="873"/>
            <p14:sldId id="867"/>
            <p14:sldId id="864"/>
            <p14:sldId id="869"/>
            <p14:sldId id="871"/>
            <p14:sldId id="877"/>
            <p14:sldId id="874"/>
            <p14:sldId id="875"/>
            <p14:sldId id="876"/>
            <p14:sldId id="878"/>
            <p14:sldId id="868"/>
            <p14:sldId id="86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2362" autoAdjust="0"/>
    <p:restoredTop sz="86403" autoAdjust="0"/>
  </p:normalViewPr>
  <p:slideViewPr>
    <p:cSldViewPr snapToGrid="0">
      <p:cViewPr varScale="1">
        <p:scale>
          <a:sx n="87" d="100"/>
          <a:sy n="87" d="100"/>
        </p:scale>
        <p:origin x="187" y="67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5011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presProps" Target="presProps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viewProps" Target="view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tableStyles" Target="tableStyle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FD9220-3D18-4077-BD0E-AFA621EE8E9B}" type="datetimeFigureOut">
              <a:rPr lang="en-BE" smtClean="0"/>
              <a:t>06/05/2021</a:t>
            </a:fld>
            <a:endParaRPr lang="en-B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B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B66479-C49B-42E2-ACCE-2DF215461B16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2428401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980D0-BF84-481E-B0AC-935CBB9280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90B5B5-C93D-448C-8E58-DBCF9632CA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E117AF-2852-4064-B6F6-F868E3D15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BE"/>
              <a:t>12/03/2021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F04251-0E03-42F3-826C-03C7A57103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1CFB0D-E6AD-471D-B348-9E418478A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2589665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255E18C-23FA-4881-9E1D-2E0BF4C88D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BE"/>
              <a:t>12/03/2021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FDBBFEB-A92D-4F5E-9647-A6EE62A99D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137FF3-E267-4347-8ABA-9BBBC7448E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689848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B15BA2-577D-4800-8973-495AE8E25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A56B07-6BC3-411C-B7F5-532E1CD1C3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6C1019-989E-4C30-BAF8-0999DF5190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1E8749-496E-4CAA-AAC9-B09A714230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BE"/>
              <a:t>12/03/2021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642AF0-1DBE-454C-8AA0-54880E8846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BF1CBF-832D-43BD-909D-ED6F91AF3E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4085766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51CB0-4F33-4D9C-BB09-841A83489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3943D03-99B2-432E-B305-B6E4337E703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BF304A-1667-4D56-9CB1-900B27CB7A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DA2346-7CDE-486A-8769-B534C51693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BE"/>
              <a:t>12/03/2021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E02160-ACF9-4652-842E-1AC399556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4A05E9-DD0C-48D0-A0C9-560732689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7695486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5F20C3-5636-40D0-BBCA-49E5B8D9C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6C5FFD-EAE8-4BAA-9DF9-DC8718642D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1DEB59-19A4-4C51-A2AD-C865C5E08B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BE"/>
              <a:t>12/03/2021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4CBF87-7210-41F8-9413-1BE81F77FA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4C1887-7200-4C48-9179-FB8778F432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4623153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8647333-0E07-4A51-9B0B-F9F5830ED37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A68A006-8A55-4B3F-92CA-903AA160D2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5E747E-E1C8-4809-810F-A6B1D19E2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BE"/>
              <a:t>12/03/2021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1493C4-BBD8-45B0-BF93-8B8CFD9872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8EE4D7-659B-4D3B-A1C3-565D2DEB1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558424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E31F17-B479-4C65-B0EB-4F2862A456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ECF21C-EABB-4E90-B262-D4CF94EE30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4FFB04-AFEA-46BF-8664-FCB4DB3957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BE"/>
              <a:t>12/03/2021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4D778B-F15A-4246-A018-069ED960F3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1597F9-4D3E-4D8C-A076-2E39E7D4C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0140152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EE18D-BC47-4D0B-A657-CAC8C033D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2352A6-94D4-4C94-9350-D22B43B033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2F5BAB-9D6C-437F-A226-8B594ED37B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BE"/>
              <a:t>12/03/2021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E602EA-25F3-4C66-997F-EDEED9BBA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FABA2A-E8BA-4811-A37F-044F6F4D12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3038046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EE18D-BC47-4D0B-A657-CAC8C033D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2352A6-94D4-4C94-9350-D22B43B033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2F5BAB-9D6C-437F-A226-8B594ED37B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BE"/>
              <a:t>12/03/2021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E602EA-25F3-4C66-997F-EDEED9BBA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FABA2A-E8BA-4811-A37F-044F6F4D12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1375614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2_Section Header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EE18D-BC47-4D0B-A657-CAC8C033D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2352A6-94D4-4C94-9350-D22B43B033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2F5BAB-9D6C-437F-A226-8B594ED37B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BE"/>
              <a:t>12/03/2021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E602EA-25F3-4C66-997F-EDEED9BBA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FABA2A-E8BA-4811-A37F-044F6F4D12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7371247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980D0-BF84-481E-B0AC-935CBB9280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90B5B5-C93D-448C-8E58-DBCF9632CA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E117AF-2852-4064-B6F6-F868E3D15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BE"/>
              <a:t>12/03/2021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F04251-0E03-42F3-826C-03C7A57103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1CFB0D-E6AD-471D-B348-9E418478A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7412271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E00BC-59BF-4B6A-939A-5A64DA4C6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F22EB7-3143-488B-91DF-12DCFDED0A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B9CE8A-E61A-45CA-8B9B-2166EF433C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3AC8C7-5D2D-4190-8785-88445A0AA1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BE"/>
              <a:t>12/03/2021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1B916B-B4F4-4DD6-86D4-8E949F8AD4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3374A2-7304-4646-9FB6-62BEF21F9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8655865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C9E6E-4E42-4757-BC4D-3977C6EEA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D4DB3A-3CAC-488F-9B7E-AAD267C1B3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F9F6E3-0A0A-4CC9-A201-F422A6BEC0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9716069-2547-4195-948D-16DFF26CF1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F1369A1-7E02-4C9B-82BA-4E92140E90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E5FFC19-EE79-4CE5-BCE3-D76136E756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BE"/>
              <a:t>12/03/2021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1213AF1-B078-4009-B663-72A1F5D683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B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6D6D123-5055-474C-992B-9638CCDCB8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6227686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F53E86-7A33-4D22-8E9F-F281EA0131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6218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  <a:endParaRPr lang="en-BE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D4C54A5-BF25-43D8-9A89-B3BF9D9E737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425374" y="3371103"/>
            <a:ext cx="1160929" cy="365125"/>
          </a:xfrm>
        </p:spPr>
        <p:txBody>
          <a:bodyPr/>
          <a:lstStyle/>
          <a:p>
            <a:r>
              <a:rPr lang="en-BE"/>
              <a:t>12/03/2021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FC6C42-BEE4-470A-B5AC-7558E8B20C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BE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8410632-F240-4C63-9210-00CF482618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49300" y="4529138"/>
            <a:ext cx="10693400" cy="72231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>
            <a:noAutofit/>
          </a:bodyPr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BE" dirty="0"/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43138C40-ED73-4DA0-B008-207F0FF3D8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-40341" y="6146519"/>
            <a:ext cx="84268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5485140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4003B6-86DB-4ADF-AB5D-475F316E195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199465" y="5047503"/>
            <a:ext cx="116092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BE" sz="1400"/>
              <a:t>12/03/2021</a:t>
            </a:r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7DD6F4-4098-408E-8FE7-9B29853183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 rot="16200000">
            <a:off x="-40341" y="6146519"/>
            <a:ext cx="8426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D2CCA8-53B9-41C4-8716-EA9CD8A55276}" type="slidenum">
              <a:rPr lang="en-BE" smtClean="0"/>
              <a:pPr/>
              <a:t>‹#›</a:t>
            </a:fld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0291914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50" r:id="rId2"/>
    <p:sldLayoutId id="2147483651" r:id="rId3"/>
    <p:sldLayoutId id="2147483660" r:id="rId4"/>
    <p:sldLayoutId id="2147483662" r:id="rId5"/>
    <p:sldLayoutId id="2147483649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lixwise/tryton-by-example/tree/5.0" TargetMode="External"/><Relationship Id="rId2" Type="http://schemas.openxmlformats.org/officeDocument/2006/relationships/hyperlink" Target="https://github.com/clixwise/tryton-by-example" TargetMode="Externa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creativecommons.org/licenses/by/4.0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40.png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9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48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50.png"/><Relationship Id="rId4" Type="http://schemas.openxmlformats.org/officeDocument/2006/relationships/image" Target="../media/image130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54.png"/><Relationship Id="rId4" Type="http://schemas.openxmlformats.org/officeDocument/2006/relationships/image" Target="../media/image153.png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9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4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hyperlink" Target="https://groups.google.com/g/tryton/c/a4fobeaYn48" TargetMode="External"/><Relationship Id="rId2" Type="http://schemas.openxmlformats.org/officeDocument/2006/relationships/hyperlink" Target="https://tryton-administration-manual.readthedocs.io/en/latest/accounts.html" TargetMode="External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discuss.tryton.org/t/how-to-create-a-fiscalyear/2380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9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9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63.png"/><Relationship Id="rId4" Type="http://schemas.openxmlformats.org/officeDocument/2006/relationships/image" Target="../media/image162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66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69.png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4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9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9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7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79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1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9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4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9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9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9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9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95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9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01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9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png"/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06.tmp"/><Relationship Id="rId4" Type="http://schemas.openxmlformats.org/officeDocument/2006/relationships/hyperlink" Target="https://discuss.tryton.org/t/value-for-field-account-is-not-valid/3106/9" TargetMode="Externa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9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10.png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15.png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9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png"/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19.png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9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9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png"/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tryton-administration-manual.readthedocs.io/en/latest/basic_config.html" TargetMode="External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m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9.xml"/><Relationship Id="rId5" Type="http://schemas.openxmlformats.org/officeDocument/2006/relationships/hyperlink" Target="https://docs.tryton.org/projects/modules-country/en/latest/" TargetMode="External"/><Relationship Id="rId4" Type="http://schemas.openxmlformats.org/officeDocument/2006/relationships/image" Target="../media/image36.tmp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mp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9.xml"/><Relationship Id="rId5" Type="http://schemas.openxmlformats.org/officeDocument/2006/relationships/hyperlink" Target="https://docs.tryton.org/projects/modules-currency/en/latest/" TargetMode="External"/><Relationship Id="rId4" Type="http://schemas.openxmlformats.org/officeDocument/2006/relationships/image" Target="../media/image39.tmp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7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s://discuss.tryton.org/t/data-base-importing-countries-or-currencies/3811/7" TargetMode="External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7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58.png"/><Relationship Id="rId4" Type="http://schemas.openxmlformats.org/officeDocument/2006/relationships/image" Target="../media/image6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tryton.org/en/latest/party.html#index-party" TargetMode="External"/><Relationship Id="rId1" Type="http://schemas.openxmlformats.org/officeDocument/2006/relationships/slideLayout" Target="../slideLayouts/slideLayout9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9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5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9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9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9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9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88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90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93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9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02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0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9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9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08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9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16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7" Type="http://schemas.openxmlformats.org/officeDocument/2006/relationships/image" Target="../media/image122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21.png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8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hyperlink" Target="https://tryton-administration-manual.readthedocs.io/en/latest/accounts.html" TargetMode="External"/><Relationship Id="rId2" Type="http://schemas.openxmlformats.org/officeDocument/2006/relationships/hyperlink" Target="https://tryton-administration-manual.readthedocs.io/en/latest/basic_config.html#installing-a-chart-of-accounts" TargetMode="External"/><Relationship Id="rId1" Type="http://schemas.openxmlformats.org/officeDocument/2006/relationships/slideLayout" Target="../slideLayouts/slideLayout9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9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9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9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9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30.png"/><Relationship Id="rId5" Type="http://schemas.openxmlformats.org/officeDocument/2006/relationships/image" Target="../media/image129.png"/><Relationship Id="rId4" Type="http://schemas.openxmlformats.org/officeDocument/2006/relationships/image" Target="../media/image128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34.png"/><Relationship Id="rId4" Type="http://schemas.openxmlformats.org/officeDocument/2006/relationships/image" Target="../media/image133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F269517D-732B-4D84-9B4F-28060F942E22}"/>
              </a:ext>
            </a:extLst>
          </p:cNvPr>
          <p:cNvSpPr txBox="1">
            <a:spLocks/>
          </p:cNvSpPr>
          <p:nvPr/>
        </p:nvSpPr>
        <p:spPr>
          <a:xfrm>
            <a:off x="1524000" y="589604"/>
            <a:ext cx="9144000" cy="101123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BE" sz="4800" dirty="0" err="1"/>
              <a:t>Tryton</a:t>
            </a:r>
            <a:r>
              <a:rPr lang="fr-BE" sz="4800"/>
              <a:t> By Example</a:t>
            </a:r>
            <a:endParaRPr lang="en-BE" sz="48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C506F6-C7F9-4121-AA7A-ED2BA0C9C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</a:t>
            </a:fld>
            <a:endParaRPr lang="en-BE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39EA227-5706-46C2-A7D2-E5F5642E2A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67712" y="1962907"/>
            <a:ext cx="9456576" cy="2417607"/>
          </a:xfrm>
        </p:spPr>
        <p:txBody>
          <a:bodyPr>
            <a:noAutofit/>
          </a:bodyPr>
          <a:lstStyle/>
          <a:p>
            <a:r>
              <a:rPr lang="fr-BE" sz="3200" dirty="0"/>
              <a:t>-</a:t>
            </a:r>
            <a:br>
              <a:rPr lang="fr-BE" sz="3200" dirty="0"/>
            </a:br>
            <a:r>
              <a:rPr lang="fr-BE" sz="3200" dirty="0" err="1"/>
              <a:t>Tryton</a:t>
            </a:r>
            <a:r>
              <a:rPr lang="fr-BE" sz="3200" dirty="0"/>
              <a:t> installation &amp; usage</a:t>
            </a:r>
            <a:br>
              <a:rPr lang="fr-BE" sz="3200" dirty="0"/>
            </a:br>
            <a:r>
              <a:rPr lang="fr-BE" sz="3200" dirty="0"/>
              <a:t>for first time </a:t>
            </a:r>
            <a:r>
              <a:rPr lang="fr-BE" sz="3200" dirty="0" err="1"/>
              <a:t>administrators</a:t>
            </a:r>
            <a:r>
              <a:rPr lang="fr-BE" sz="3200" dirty="0"/>
              <a:t> &amp; </a:t>
            </a:r>
            <a:r>
              <a:rPr lang="fr-BE" sz="3200" dirty="0" err="1"/>
              <a:t>users</a:t>
            </a:r>
            <a:br>
              <a:rPr lang="fr-BE" sz="3200" dirty="0"/>
            </a:br>
            <a:r>
              <a:rPr lang="fr-BE" sz="3200" dirty="0"/>
              <a:t>-</a:t>
            </a:r>
            <a:br>
              <a:rPr lang="fr-BE" sz="3200"/>
            </a:br>
            <a:r>
              <a:rPr lang="fr-BE" sz="3200"/>
              <a:t>Basic </a:t>
            </a:r>
            <a:r>
              <a:rPr lang="fr-BE" sz="3200" dirty="0" err="1"/>
              <a:t>Functionality</a:t>
            </a:r>
            <a:endParaRPr lang="en-BE" sz="3200" dirty="0"/>
          </a:p>
        </p:txBody>
      </p:sp>
      <p:sp>
        <p:nvSpPr>
          <p:cNvPr id="8" name="Subtitle 3">
            <a:extLst>
              <a:ext uri="{FF2B5EF4-FFF2-40B4-BE49-F238E27FC236}">
                <a16:creationId xmlns:a16="http://schemas.microsoft.com/office/drawing/2014/main" id="{A07B5153-1A66-4057-A2BC-57C82AC7DC78}"/>
              </a:ext>
            </a:extLst>
          </p:cNvPr>
          <p:cNvSpPr txBox="1">
            <a:spLocks/>
          </p:cNvSpPr>
          <p:nvPr/>
        </p:nvSpPr>
        <p:spPr>
          <a:xfrm>
            <a:off x="702367" y="4988766"/>
            <a:ext cx="9144000" cy="168459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BE" sz="1800"/>
              <a:t>Github - </a:t>
            </a:r>
            <a:r>
              <a:rPr lang="fr-BE" sz="1800">
                <a:hlinkClick r:id="rId2"/>
              </a:rPr>
              <a:t>https://github.com/clixwise/tryton-by-example</a:t>
            </a:r>
            <a:br>
              <a:rPr lang="fr-BE" sz="1800"/>
            </a:br>
            <a:r>
              <a:rPr lang="en-US" sz="1800">
                <a:solidFill>
                  <a:srgbClr val="333333"/>
                </a:solidFill>
              </a:rPr>
              <a:t>Version of presentation : </a:t>
            </a:r>
            <a:r>
              <a:rPr lang="en-US" sz="1800">
                <a:solidFill>
                  <a:srgbClr val="333333"/>
                </a:solidFill>
                <a:hlinkClick r:id="rId3"/>
              </a:rPr>
              <a:t>5.0</a:t>
            </a:r>
            <a:br>
              <a:rPr lang="en-US" sz="1800">
                <a:solidFill>
                  <a:srgbClr val="333333"/>
                </a:solidFill>
              </a:rPr>
            </a:br>
            <a:r>
              <a:rPr lang="en-US" sz="1800">
                <a:solidFill>
                  <a:srgbClr val="333333"/>
                </a:solidFill>
              </a:rPr>
              <a:t>Version of Tryton : 5.8</a:t>
            </a:r>
            <a:br>
              <a:rPr lang="en-US" sz="1800">
                <a:solidFill>
                  <a:srgbClr val="333333"/>
                </a:solidFill>
              </a:rPr>
            </a:br>
            <a:r>
              <a:rPr lang="en-US" sz="1800">
                <a:solidFill>
                  <a:srgbClr val="333333"/>
                </a:solidFill>
              </a:rPr>
              <a:t>Verified for execution on : Windows 10 &amp; Powershell 7</a:t>
            </a:r>
            <a:br>
              <a:rPr lang="en-US" sz="1800">
                <a:solidFill>
                  <a:srgbClr val="333333"/>
                </a:solidFill>
              </a:rPr>
            </a:br>
            <a:r>
              <a:rPr lang="fr-BE" sz="1800"/>
              <a:t>Licence : </a:t>
            </a:r>
            <a:r>
              <a:rPr lang="en-US" sz="1800">
                <a:solidFill>
                  <a:srgbClr val="333333"/>
                </a:solidFill>
                <a:hlinkClick r:id="rId4"/>
              </a:rPr>
              <a:t>CC BY 4.0</a:t>
            </a:r>
            <a:br>
              <a:rPr lang="en-US" sz="1800">
                <a:solidFill>
                  <a:srgbClr val="333333"/>
                </a:solidFill>
              </a:rPr>
            </a:br>
            <a:r>
              <a:rPr lang="en-US" sz="1800">
                <a:solidFill>
                  <a:srgbClr val="333333"/>
                </a:solidFill>
              </a:rPr>
              <a:t>Author : Marc Rottiers</a:t>
            </a:r>
          </a:p>
          <a:p>
            <a:pPr algn="l"/>
            <a:endParaRPr lang="en-BE" sz="1800" dirty="0"/>
          </a:p>
        </p:txBody>
      </p:sp>
    </p:spTree>
    <p:extLst>
      <p:ext uri="{BB962C8B-B14F-4D97-AF65-F5344CB8AC3E}">
        <p14:creationId xmlns:p14="http://schemas.microsoft.com/office/powerpoint/2010/main" val="21521571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8F43331-7371-4FD4-ACD1-C8D34D824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Re-</a:t>
            </a:r>
            <a:r>
              <a:rPr lang="fr-BE" dirty="0" err="1"/>
              <a:t>executing</a:t>
            </a:r>
            <a:r>
              <a:rPr lang="fr-BE" dirty="0"/>
              <a:t> </a:t>
            </a:r>
            <a:r>
              <a:rPr lang="fr-BE" dirty="0" err="1"/>
              <a:t>wizards</a:t>
            </a:r>
            <a:r>
              <a:rPr lang="fr-BE" dirty="0"/>
              <a:t> - Method 2</a:t>
            </a:r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F05DE2-1634-4EC8-A8A5-A3F708F60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10</a:t>
            </a:fld>
            <a:endParaRPr lang="en-B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DDBEB0C-C888-4D41-8400-77BD869851AE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B4715D8-B583-4360-A92A-30FFA75E32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2150" y="0"/>
            <a:ext cx="2609850" cy="48863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98E232F-64CA-450B-AEE0-24EB4A12A2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879862"/>
            <a:ext cx="7008105" cy="25491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D14B87F-1FF9-4E2A-A638-E5F8BE2A9A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199" y="5408488"/>
            <a:ext cx="5276222" cy="144951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EA9848E-7B50-4DE6-BA74-0948AC16B3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199" y="3667588"/>
            <a:ext cx="6911034" cy="166844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3140AED-B353-4B40-8835-D48C28E0B51F}"/>
              </a:ext>
            </a:extLst>
          </p:cNvPr>
          <p:cNvSpPr txBox="1"/>
          <p:nvPr/>
        </p:nvSpPr>
        <p:spPr>
          <a:xfrm>
            <a:off x="7898325" y="1951672"/>
            <a:ext cx="163180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 err="1"/>
              <a:t>We</a:t>
            </a:r>
            <a:r>
              <a:rPr lang="fr-BE" dirty="0"/>
              <a:t> </a:t>
            </a:r>
            <a:r>
              <a:rPr lang="fr-BE" dirty="0" err="1"/>
              <a:t>need</a:t>
            </a:r>
            <a:r>
              <a:rPr lang="fr-BE" dirty="0"/>
              <a:t> to </a:t>
            </a:r>
            <a:r>
              <a:rPr lang="fr-BE" dirty="0" err="1"/>
              <a:t>reopen</a:t>
            </a:r>
            <a:r>
              <a:rPr lang="fr-BE" dirty="0"/>
              <a:t> the </a:t>
            </a:r>
            <a:r>
              <a:rPr lang="fr-BE" dirty="0" err="1"/>
              <a:t>wizard</a:t>
            </a:r>
            <a:r>
              <a:rPr lang="fr-BE" dirty="0"/>
              <a:t> in </a:t>
            </a:r>
            <a:r>
              <a:rPr lang="fr-BE" dirty="0" err="1"/>
              <a:t>order</a:t>
            </a:r>
            <a:r>
              <a:rPr lang="fr-BE" dirty="0"/>
              <a:t> to </a:t>
            </a:r>
            <a:r>
              <a:rPr lang="fr-BE" dirty="0" err="1"/>
              <a:t>execute</a:t>
            </a:r>
            <a:r>
              <a:rPr lang="fr-BE" dirty="0"/>
              <a:t> </a:t>
            </a:r>
            <a:r>
              <a:rPr lang="fr-BE" dirty="0" err="1"/>
              <a:t>it</a:t>
            </a:r>
            <a:r>
              <a:rPr lang="fr-BE" dirty="0"/>
              <a:t> </a:t>
            </a:r>
            <a:r>
              <a:rPr lang="fr-BE" dirty="0" err="1"/>
              <a:t>again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38366226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8F43331-7371-4FD4-ACD1-C8D34D824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State Post</a:t>
            </a:r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9F0D0B-487F-44E5-A379-7D8F3165C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100</a:t>
            </a:fld>
            <a:endParaRPr lang="en-B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0D6329C-8482-4547-8F8C-178F7FF1A5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1275" y="0"/>
            <a:ext cx="1990725" cy="28956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563AF1F-B636-4178-A1A0-FB0E962101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5029" y="3692433"/>
            <a:ext cx="5626971" cy="316556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515CE34-4FCD-43A0-B371-F40B472CD9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1787" y="827314"/>
            <a:ext cx="5623242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86255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8F43331-7371-4FD4-ACD1-C8D34D824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State Post</a:t>
            </a:r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9F0D0B-487F-44E5-A379-7D8F3165C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101</a:t>
            </a:fld>
            <a:endParaRPr lang="en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F38FDE-C148-45D3-B5AF-75C93B507C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30519"/>
            <a:ext cx="3552825" cy="575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73706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5B270B5-6A35-4A10-B026-B32E8D40F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Error</a:t>
            </a:r>
            <a:r>
              <a:rPr lang="fr-BE" dirty="0"/>
              <a:t> Case</a:t>
            </a:r>
            <a:endParaRPr lang="en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07F8B50-DD5C-477F-B953-4E976A1F2D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B977940-A210-43B0-AC7A-DDD095B16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102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57385786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07B74-84CE-40D2-A634-81A38712A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Error</a:t>
            </a:r>
            <a:r>
              <a:rPr lang="fr-BE" dirty="0"/>
              <a:t> case - « User Administration » </a:t>
            </a:r>
            <a:r>
              <a:rPr lang="fr-BE" dirty="0" err="1"/>
              <a:t>is</a:t>
            </a:r>
            <a:r>
              <a:rPr lang="fr-BE" dirty="0"/>
              <a:t> not </a:t>
            </a:r>
            <a:r>
              <a:rPr lang="fr-BE" dirty="0" err="1"/>
              <a:t>linked</a:t>
            </a:r>
            <a:r>
              <a:rPr lang="fr-BE" dirty="0"/>
              <a:t> to « </a:t>
            </a:r>
            <a:r>
              <a:rPr lang="fr-BE" dirty="0" err="1"/>
              <a:t>Company</a:t>
            </a:r>
            <a:r>
              <a:rPr lang="fr-BE" dirty="0"/>
              <a:t> COM01 »</a:t>
            </a:r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E8B4B1-473B-45A7-BB11-CFD811F94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103</a:t>
            </a:fld>
            <a:endParaRPr lang="en-BE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72984AC-B932-4B20-8FC2-BB3AEA9AFD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44435"/>
            <a:ext cx="3851763" cy="153376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676F3FC-4262-401D-B61B-A8486F37A3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2478200"/>
            <a:ext cx="3851763" cy="148091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C3BBFE6-9FCA-432B-9847-86A223185A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199" y="4129086"/>
            <a:ext cx="3402623" cy="165877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0DD2A63E-BCD6-440F-8DD0-96A09F8B59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32484" y="944435"/>
            <a:ext cx="6762749" cy="3651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62395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07B74-84CE-40D2-A634-81A38712A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How to </a:t>
            </a:r>
            <a:r>
              <a:rPr lang="fr-BE" dirty="0" err="1"/>
              <a:t>recover</a:t>
            </a:r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E8B4B1-473B-45A7-BB11-CFD811F94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104</a:t>
            </a:fld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09D88C-244C-46EF-A8FE-88941C210A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661103"/>
            <a:ext cx="5848616" cy="217234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9ED5977-3C7D-4621-B173-63250C417052}"/>
              </a:ext>
            </a:extLst>
          </p:cNvPr>
          <p:cNvSpPr txBox="1"/>
          <p:nvPr/>
        </p:nvSpPr>
        <p:spPr>
          <a:xfrm>
            <a:off x="838200" y="877771"/>
            <a:ext cx="8343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BE" dirty="0"/>
              <a:t>A </a:t>
            </a:r>
            <a:r>
              <a:rPr lang="fr-BE" dirty="0" err="1"/>
              <a:t>announced</a:t>
            </a:r>
            <a:r>
              <a:rPr lang="fr-BE" dirty="0"/>
              <a:t> in the « </a:t>
            </a:r>
            <a:r>
              <a:rPr lang="fr-BE" dirty="0" err="1"/>
              <a:t>Precondition</a:t>
            </a:r>
            <a:r>
              <a:rPr lang="fr-BE" dirty="0"/>
              <a:t> », </a:t>
            </a:r>
            <a:r>
              <a:rPr lang="fr-BE" dirty="0" err="1"/>
              <a:t>we</a:t>
            </a:r>
            <a:r>
              <a:rPr lang="fr-BE" dirty="0"/>
              <a:t> set the </a:t>
            </a:r>
            <a:r>
              <a:rPr lang="fr-BE" dirty="0" err="1"/>
              <a:t>link</a:t>
            </a:r>
            <a:r>
              <a:rPr lang="fr-BE" dirty="0"/>
              <a:t> to </a:t>
            </a:r>
            <a:r>
              <a:rPr lang="fr-BE" dirty="0" err="1"/>
              <a:t>our</a:t>
            </a:r>
            <a:r>
              <a:rPr lang="fr-BE" dirty="0"/>
              <a:t> </a:t>
            </a:r>
            <a:r>
              <a:rPr lang="fr-BE" dirty="0" err="1"/>
              <a:t>company</a:t>
            </a:r>
            <a:r>
              <a:rPr lang="fr-BE" dirty="0"/>
              <a:t> « COM01 »</a:t>
            </a:r>
          </a:p>
          <a:p>
            <a:pPr marL="285750" indent="-285750">
              <a:buFontTx/>
              <a:buChar char="-"/>
            </a:pPr>
            <a:r>
              <a:rPr lang="fr-BE" dirty="0" err="1"/>
              <a:t>We</a:t>
            </a:r>
            <a:r>
              <a:rPr lang="fr-BE" dirty="0"/>
              <a:t> </a:t>
            </a:r>
            <a:r>
              <a:rPr lang="fr-BE" dirty="0" err="1"/>
              <a:t>modify</a:t>
            </a:r>
            <a:r>
              <a:rPr lang="fr-BE" dirty="0"/>
              <a:t> the </a:t>
            </a:r>
            <a:r>
              <a:rPr lang="fr-BE" dirty="0" err="1"/>
              <a:t>wizard</a:t>
            </a:r>
            <a:r>
              <a:rPr lang="fr-BE" dirty="0"/>
              <a:t> state </a:t>
            </a:r>
            <a:r>
              <a:rPr lang="fr-BE" dirty="0" err="1"/>
              <a:t>from</a:t>
            </a:r>
            <a:r>
              <a:rPr lang="fr-BE" dirty="0"/>
              <a:t> « </a:t>
            </a:r>
            <a:r>
              <a:rPr lang="fr-BE" dirty="0" err="1"/>
              <a:t>done</a:t>
            </a:r>
            <a:r>
              <a:rPr lang="fr-BE" dirty="0"/>
              <a:t> » to « open »</a:t>
            </a:r>
            <a:endParaRPr lang="en-BE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A8C296C-72FE-44F8-A3A4-8B33FD5FBD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6025" y="0"/>
            <a:ext cx="2085975" cy="520065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0024D07-0243-4600-BCD5-30D8DFEE8C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199" y="3970447"/>
            <a:ext cx="5887916" cy="2641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50040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07B74-84CE-40D2-A634-81A38712A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How to </a:t>
            </a:r>
            <a:r>
              <a:rPr lang="fr-BE" dirty="0" err="1"/>
              <a:t>recover</a:t>
            </a:r>
            <a:r>
              <a:rPr lang="fr-BE" dirty="0"/>
              <a:t> - </a:t>
            </a:r>
            <a:r>
              <a:rPr lang="fr-BE" dirty="0" err="1"/>
              <a:t>method</a:t>
            </a:r>
            <a:r>
              <a:rPr lang="fr-BE" dirty="0"/>
              <a:t> 1</a:t>
            </a:r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E8B4B1-473B-45A7-BB11-CFD811F94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105</a:t>
            </a:fld>
            <a:endParaRPr lang="en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FADCB57-DE90-4240-96A7-2F8353722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1" y="909638"/>
            <a:ext cx="3861898" cy="180355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9FEA085-EEB2-43B6-B89E-0C16867715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352805"/>
            <a:ext cx="3786278" cy="214007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218F690-2D2E-461C-8596-D51601DEE7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795514"/>
            <a:ext cx="3792773" cy="147496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C5484E1-DD82-4B77-A4C4-84AC54ECDB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08785" y="0"/>
            <a:ext cx="1383215" cy="3321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868174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8F43331-7371-4FD4-ACD1-C8D34D824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How to </a:t>
            </a:r>
            <a:r>
              <a:rPr lang="fr-BE" dirty="0" err="1"/>
              <a:t>recover</a:t>
            </a:r>
            <a:r>
              <a:rPr lang="fr-BE" dirty="0"/>
              <a:t> - </a:t>
            </a:r>
            <a:r>
              <a:rPr lang="fr-BE" dirty="0" err="1"/>
              <a:t>method</a:t>
            </a:r>
            <a:r>
              <a:rPr lang="fr-BE" dirty="0"/>
              <a:t> 2	</a:t>
            </a:r>
            <a:endParaRPr lang="en-B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D085F7-551C-4841-8779-D2A2346AE4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381" y="4602123"/>
            <a:ext cx="3899022" cy="21482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5AA8ABC-009F-4A48-9AD3-C3008863C6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986" y="827313"/>
            <a:ext cx="3899022" cy="1601384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EF48D2-C416-46E9-9373-B786715304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106</a:t>
            </a:fld>
            <a:endParaRPr lang="en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E85243-CE1F-40D7-9341-7020357D11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2986" y="2645311"/>
            <a:ext cx="3911417" cy="178564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6E92B0E-8B92-413D-AB9D-C482D8DB44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63000" y="0"/>
            <a:ext cx="3429000" cy="3076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126138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07B74-84CE-40D2-A634-81A38712A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Error</a:t>
            </a:r>
            <a:r>
              <a:rPr lang="fr-BE" dirty="0"/>
              <a:t> case - « User Administration » </a:t>
            </a:r>
            <a:r>
              <a:rPr lang="fr-BE" dirty="0" err="1"/>
              <a:t>is</a:t>
            </a:r>
            <a:r>
              <a:rPr lang="fr-BE" dirty="0"/>
              <a:t> not </a:t>
            </a:r>
            <a:r>
              <a:rPr lang="fr-BE" dirty="0" err="1"/>
              <a:t>linked</a:t>
            </a:r>
            <a:r>
              <a:rPr lang="fr-BE" dirty="0"/>
              <a:t> to « </a:t>
            </a:r>
            <a:r>
              <a:rPr lang="fr-BE" dirty="0" err="1"/>
              <a:t>Employee</a:t>
            </a:r>
            <a:r>
              <a:rPr lang="fr-BE" dirty="0"/>
              <a:t> EMP01 »</a:t>
            </a:r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E8B4B1-473B-45A7-BB11-CFD811F94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107</a:t>
            </a:fld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3C3EED-CAD1-4829-A9A9-8BBE85EA9E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4720" y="0"/>
            <a:ext cx="2327280" cy="59260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3B34798-0CD2-4B95-925A-33F8A63F87F3}"/>
              </a:ext>
            </a:extLst>
          </p:cNvPr>
          <p:cNvSpPr txBox="1"/>
          <p:nvPr/>
        </p:nvSpPr>
        <p:spPr>
          <a:xfrm>
            <a:off x="838199" y="923193"/>
            <a:ext cx="87981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BE" dirty="0"/>
              <a:t>The Menu </a:t>
            </a:r>
            <a:r>
              <a:rPr lang="fr-BE" dirty="0" err="1"/>
              <a:t>Tree</a:t>
            </a:r>
            <a:r>
              <a:rPr lang="fr-BE" dirty="0"/>
              <a:t> Item « Financial » </a:t>
            </a:r>
            <a:r>
              <a:rPr lang="fr-BE" dirty="0" err="1"/>
              <a:t>is</a:t>
            </a:r>
            <a:r>
              <a:rPr lang="fr-BE" dirty="0"/>
              <a:t> not </a:t>
            </a:r>
            <a:r>
              <a:rPr lang="fr-BE" dirty="0" err="1"/>
              <a:t>created</a:t>
            </a:r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/>
              <a:t>There </a:t>
            </a:r>
            <a:r>
              <a:rPr lang="fr-BE" dirty="0" err="1"/>
              <a:t>is</a:t>
            </a:r>
            <a:r>
              <a:rPr lang="fr-BE" dirty="0"/>
              <a:t> </a:t>
            </a:r>
            <a:r>
              <a:rPr lang="fr-BE" dirty="0" err="1"/>
              <a:t>apparently</a:t>
            </a:r>
            <a:r>
              <a:rPr lang="fr-BE" dirty="0"/>
              <a:t> no </a:t>
            </a:r>
            <a:r>
              <a:rPr lang="fr-BE" dirty="0" err="1"/>
              <a:t>way</a:t>
            </a:r>
            <a:r>
              <a:rPr lang="fr-BE" dirty="0"/>
              <a:t> to </a:t>
            </a:r>
            <a:r>
              <a:rPr lang="fr-BE" dirty="0" err="1"/>
              <a:t>recover</a:t>
            </a:r>
            <a:r>
              <a:rPr lang="fr-BE" dirty="0"/>
              <a:t> </a:t>
            </a:r>
            <a:r>
              <a:rPr lang="fr-BE" dirty="0" err="1"/>
              <a:t>except</a:t>
            </a:r>
            <a:r>
              <a:rPr lang="fr-BE" dirty="0"/>
              <a:t> to restore the </a:t>
            </a:r>
            <a:r>
              <a:rPr lang="fr-BE" dirty="0" err="1"/>
              <a:t>database</a:t>
            </a:r>
            <a:r>
              <a:rPr lang="fr-BE" dirty="0"/>
              <a:t> in a </a:t>
            </a:r>
            <a:r>
              <a:rPr lang="fr-BE" dirty="0" err="1"/>
              <a:t>prior</a:t>
            </a:r>
            <a:r>
              <a:rPr lang="fr-BE" dirty="0"/>
              <a:t> state and to update the « User </a:t>
            </a:r>
            <a:r>
              <a:rPr lang="fr-BE" dirty="0" err="1"/>
              <a:t>Administrator</a:t>
            </a:r>
            <a:r>
              <a:rPr lang="fr-BE" dirty="0"/>
              <a:t> » </a:t>
            </a:r>
            <a:r>
              <a:rPr lang="fr-BE" dirty="0" err="1"/>
              <a:t>with</a:t>
            </a:r>
            <a:r>
              <a:rPr lang="fr-BE" dirty="0"/>
              <a:t> the </a:t>
            </a:r>
            <a:r>
              <a:rPr lang="fr-BE" dirty="0" err="1"/>
              <a:t>appropriate</a:t>
            </a:r>
            <a:r>
              <a:rPr lang="fr-BE" dirty="0"/>
              <a:t> « </a:t>
            </a:r>
            <a:r>
              <a:rPr lang="fr-BE" dirty="0" err="1"/>
              <a:t>Company</a:t>
            </a:r>
            <a:r>
              <a:rPr lang="fr-BE" dirty="0"/>
              <a:t> COM01 » and « </a:t>
            </a:r>
            <a:r>
              <a:rPr lang="fr-BE" dirty="0" err="1"/>
              <a:t>Employee</a:t>
            </a:r>
            <a:r>
              <a:rPr lang="fr-BE" dirty="0"/>
              <a:t> EMP01 » links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436270160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4D56B7D-98CF-481F-BBB1-8A3662375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Financial - Fiscal </a:t>
            </a:r>
            <a:r>
              <a:rPr lang="fr-BE" dirty="0" err="1"/>
              <a:t>Years</a:t>
            </a:r>
            <a:r>
              <a:rPr lang="fr-BE" dirty="0"/>
              <a:t> &amp; </a:t>
            </a:r>
            <a:r>
              <a:rPr lang="fr-BE" dirty="0" err="1"/>
              <a:t>Periods</a:t>
            </a:r>
            <a:endParaRPr lang="en-BE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00B4932-3388-46D4-AD8B-07F7E62B04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FE5485-CC5C-499A-BC29-17005D0710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3650" y="0"/>
            <a:ext cx="2038350" cy="2766332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D0C8978-5CD2-4D70-93E4-543699BB3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108</a:t>
            </a:fld>
            <a:endParaRPr lang="en-B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3FF6E0C-7C44-4136-90BC-447D235D09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53650" y="2943277"/>
            <a:ext cx="2038350" cy="231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450458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8F43331-7371-4FD4-ACD1-C8D34D824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Documentation	</a:t>
            </a:r>
            <a:endParaRPr lang="en-BE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7270AA8-85DF-4E25-A6F7-FF235E195D9B}"/>
              </a:ext>
            </a:extLst>
          </p:cNvPr>
          <p:cNvSpPr txBox="1"/>
          <p:nvPr/>
        </p:nvSpPr>
        <p:spPr>
          <a:xfrm>
            <a:off x="838200" y="1072662"/>
            <a:ext cx="1085556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Accounts :</a:t>
            </a:r>
          </a:p>
          <a:p>
            <a:r>
              <a:rPr lang="en-US" dirty="0"/>
              <a:t>[</a:t>
            </a:r>
            <a:r>
              <a:rPr lang="en-US" dirty="0">
                <a:hlinkClick r:id="rId2"/>
              </a:rPr>
              <a:t>https://tryton-administration-manual.readthedocs.io/en/latest/accounts.html</a:t>
            </a:r>
            <a:r>
              <a:rPr lang="en-US" dirty="0"/>
              <a:t>]</a:t>
            </a:r>
            <a:br>
              <a:rPr lang="en-US" dirty="0"/>
            </a:br>
            <a:r>
              <a:rPr lang="en-US" dirty="0"/>
              <a:t>Post Move Sequence :</a:t>
            </a:r>
            <a:br>
              <a:rPr lang="en-US" dirty="0"/>
            </a:br>
            <a:r>
              <a:rPr lang="en-US" dirty="0"/>
              <a:t>[</a:t>
            </a:r>
            <a:r>
              <a:rPr lang="en-US" dirty="0">
                <a:hlinkClick r:id="rId3"/>
              </a:rPr>
              <a:t>https://groups.google.com/g/tryton/c/a4fobeaYn48</a:t>
            </a:r>
            <a:r>
              <a:rPr lang="en-US" dirty="0"/>
              <a:t>]</a:t>
            </a:r>
          </a:p>
          <a:p>
            <a:r>
              <a:rPr lang="en-US" dirty="0"/>
              <a:t>Opening a Fiscal Year :</a:t>
            </a:r>
            <a:br>
              <a:rPr lang="en-US" dirty="0"/>
            </a:br>
            <a:r>
              <a:rPr lang="en-US" dirty="0"/>
              <a:t>[</a:t>
            </a:r>
            <a:r>
              <a:rPr lang="en-US" dirty="0">
                <a:hlinkClick r:id="rId4"/>
              </a:rPr>
              <a:t>https://discuss.tryton.org/t/how-to-create-a-fiscalyear/2380</a:t>
            </a:r>
            <a:r>
              <a:rPr lang="en-US" dirty="0"/>
              <a:t>]</a:t>
            </a:r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0ECB4A-D770-4A6F-AECF-B6F2AA80BE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109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6066977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B00BC53-6B81-4D79-86D5-5FA7D21E1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Operations</a:t>
            </a:r>
            <a:endParaRPr lang="en-BE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B22BE71-3C2F-4692-8E70-4750353B49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1F7DB0-35E5-45A9-B113-B1DF71E3D0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8716443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F1EA1F-92DC-4B19-9281-73381B1FA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C8C7C8-50E8-46A7-A3B1-86537C7BF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110</a:t>
            </a:fld>
            <a:endParaRPr lang="en-B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40E2864-6BC8-40B8-B679-67F1731D47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184311"/>
            <a:ext cx="806767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580713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F1EA1F-92DC-4B19-9281-73381B1FA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C8C7C8-50E8-46A7-A3B1-86537C7BF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111</a:t>
            </a:fld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959B98-D09E-4576-8D00-65E129D012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090612"/>
            <a:ext cx="8610600" cy="467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511332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F1EA1F-92DC-4B19-9281-73381B1FA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C8C7C8-50E8-46A7-A3B1-86537C7BF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112</a:t>
            </a:fld>
            <a:endParaRPr lang="en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394649-87D7-4E6D-BCF2-7046602A75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68057"/>
            <a:ext cx="5317157" cy="288258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C8CE9E-4042-41D8-BEB2-E42B54537A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7613" y="968057"/>
            <a:ext cx="5317158" cy="288528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DCA8087-93D4-44D7-A578-E5D0CA0481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7613" y="3876131"/>
            <a:ext cx="4373408" cy="287429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F09FA5C-C593-43A9-8C0C-15FEEEDCA8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3876131"/>
            <a:ext cx="4639927" cy="2874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826846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F1EA1F-92DC-4B19-9281-73381B1FA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Create</a:t>
            </a:r>
            <a:r>
              <a:rPr lang="fr-BE" dirty="0"/>
              <a:t> </a:t>
            </a:r>
            <a:r>
              <a:rPr lang="fr-BE" dirty="0" err="1"/>
              <a:t>Periods</a:t>
            </a:r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C8C7C8-50E8-46A7-A3B1-86537C7BF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113</a:t>
            </a:fld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BAAD87-653D-4C23-978C-635235C8A5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479" y="4492851"/>
            <a:ext cx="5314950" cy="21145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998B759-774D-42C0-BCF4-83179C7726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1199" y="933994"/>
            <a:ext cx="5390801" cy="349281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EFC3E88-15BC-4B69-98CF-F00A288B01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479" y="933994"/>
            <a:ext cx="5774252" cy="3492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925025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F1EA1F-92DC-4B19-9281-73381B1FA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2C8228-BF9F-4AB8-A94C-2BE63CF48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114</a:t>
            </a:fld>
            <a:endParaRPr lang="en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D96148-D352-4703-82DC-30D3DC9A10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2700" y="25400"/>
            <a:ext cx="2019300" cy="31146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9846734-DF07-42AF-892F-67054AEF87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694646"/>
            <a:ext cx="6345893" cy="305577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D78A339-178A-4CC4-B24C-17C476785F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036954"/>
            <a:ext cx="6345893" cy="229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820006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72A3516-C913-483D-9297-0E95EB9CE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Financial - Chart of </a:t>
            </a:r>
            <a:r>
              <a:rPr lang="fr-BE" dirty="0" err="1"/>
              <a:t>Accounts</a:t>
            </a:r>
            <a:endParaRPr lang="en-BE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B999346-DC55-4C36-B94C-5F5CF80B1D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804A332-3964-4DEB-8E6F-4A7116C221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5300" y="0"/>
            <a:ext cx="4076700" cy="3171825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52BAAC-C0CE-482B-A186-9C69DC53A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115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881841619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8F43331-7371-4FD4-ACD1-C8D34D824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Execute</a:t>
            </a:r>
            <a:r>
              <a:rPr lang="fr-BE" dirty="0"/>
              <a:t>	</a:t>
            </a:r>
            <a:endParaRPr lang="en-B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5D1D32-75B1-49ED-9AC7-E38781B7E1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827314"/>
            <a:ext cx="4086225" cy="2057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D20EB85-7661-40BB-BCED-690F266A55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051052"/>
            <a:ext cx="4487946" cy="3441823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9849D4-F55D-4CE2-82E6-3A6BCF7C3C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116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15609905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8602178-544B-4666-8E9B-555376EB7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Account</a:t>
            </a:r>
            <a:r>
              <a:rPr lang="fr-BE" dirty="0"/>
              <a:t> configuration</a:t>
            </a:r>
            <a:endParaRPr lang="en-B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2D890F-873B-4A4A-BF40-1C91E2FFCD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117</a:t>
            </a:fld>
            <a:endParaRPr lang="en-B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0C23BE-A55A-4BE9-B7AB-320DBDDD7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001031"/>
            <a:ext cx="9042518" cy="559960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1FFA989-938C-4152-BEB8-8DC0CB56A4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3625" y="0"/>
            <a:ext cx="2238375" cy="166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745259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ABBF0-44BB-4BD7-BF73-1C1B53AB8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Financial - </a:t>
            </a:r>
            <a:r>
              <a:rPr lang="fr-BE" dirty="0" err="1"/>
              <a:t>Journals</a:t>
            </a:r>
            <a:endParaRPr lang="en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F23D88-633B-472B-A21E-D5EB29DE16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F1ACBC-4398-4F05-B5A4-5A07F5F5A7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118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488429057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8602178-544B-4666-8E9B-555376EB7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Journals</a:t>
            </a:r>
            <a:endParaRPr lang="en-BE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44D72BD-2BF9-477A-849D-EE62A95FF6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330892"/>
            <a:ext cx="8801100" cy="158115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C86E89-E27B-4616-A228-48B949C0B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119</a:t>
            </a:fld>
            <a:endParaRPr lang="en-B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02DBA2-D5AE-46DA-B400-E38213CED7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945958"/>
            <a:ext cx="7639050" cy="2971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2E1319F-8598-4347-806D-8714B6E757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15525" y="0"/>
            <a:ext cx="2276475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8822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809FB-C1A5-4569-88F6-409F4B4EC8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Motivation</a:t>
            </a:r>
            <a:endParaRPr lang="en-B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65B6D8-4B81-426B-AD8A-E3D543C0A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12</a:t>
            </a:fld>
            <a:endParaRPr lang="en-BE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6EAD53F-4662-4641-B069-A85F0BDD5255}"/>
              </a:ext>
            </a:extLst>
          </p:cNvPr>
          <p:cNvSpPr txBox="1"/>
          <p:nvPr/>
        </p:nvSpPr>
        <p:spPr>
          <a:xfrm>
            <a:off x="838200" y="1108542"/>
            <a:ext cx="105156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fr-BE" dirty="0" err="1"/>
              <a:t>Before</a:t>
            </a:r>
            <a:r>
              <a:rPr lang="fr-BE" dirty="0"/>
              <a:t> </a:t>
            </a:r>
            <a:r>
              <a:rPr lang="fr-BE" dirty="0" err="1"/>
              <a:t>exploring</a:t>
            </a:r>
            <a:r>
              <a:rPr lang="fr-BE" dirty="0"/>
              <a:t> the </a:t>
            </a:r>
            <a:r>
              <a:rPr lang="fr-BE" dirty="0" err="1"/>
              <a:t>functional</a:t>
            </a:r>
            <a:r>
              <a:rPr lang="fr-BE" dirty="0"/>
              <a:t> aspects of the system, </a:t>
            </a:r>
            <a:r>
              <a:rPr lang="fr-BE" dirty="0" err="1"/>
              <a:t>we</a:t>
            </a:r>
            <a:r>
              <a:rPr lang="fr-BE" dirty="0"/>
              <a:t> </a:t>
            </a:r>
            <a:r>
              <a:rPr lang="fr-BE" dirty="0" err="1"/>
              <a:t>explain</a:t>
            </a:r>
            <a:r>
              <a:rPr lang="fr-BE" dirty="0"/>
              <a:t> the </a:t>
            </a:r>
            <a:r>
              <a:rPr lang="fr-BE" dirty="0" err="1"/>
              <a:t>different</a:t>
            </a:r>
            <a:r>
              <a:rPr lang="fr-BE" dirty="0"/>
              <a:t> widgets </a:t>
            </a:r>
            <a:r>
              <a:rPr lang="fr-BE" dirty="0" err="1"/>
              <a:t>that</a:t>
            </a:r>
            <a:r>
              <a:rPr lang="fr-BE" dirty="0"/>
              <a:t> support navigation in the system and trigger </a:t>
            </a:r>
            <a:r>
              <a:rPr lang="fr-BE" dirty="0" err="1"/>
              <a:t>operations</a:t>
            </a:r>
            <a:r>
              <a:rPr lang="fr-BE" dirty="0"/>
              <a:t> on items and item </a:t>
            </a:r>
            <a:r>
              <a:rPr lang="fr-BE" dirty="0" err="1"/>
              <a:t>lists</a:t>
            </a:r>
            <a:r>
              <a:rPr lang="fr-BE" dirty="0"/>
              <a:t>.</a:t>
            </a:r>
          </a:p>
          <a:p>
            <a:pPr marL="285750" indent="-285750">
              <a:buFontTx/>
              <a:buChar char="-"/>
            </a:pPr>
            <a:r>
              <a:rPr lang="fr-BE" dirty="0" err="1"/>
              <a:t>Please</a:t>
            </a:r>
            <a:r>
              <a:rPr lang="fr-BE" dirty="0"/>
              <a:t> </a:t>
            </a:r>
            <a:r>
              <a:rPr lang="fr-BE" dirty="0" err="1"/>
              <a:t>revisit</a:t>
            </a:r>
            <a:r>
              <a:rPr lang="fr-BE" dirty="0"/>
              <a:t> </a:t>
            </a:r>
            <a:r>
              <a:rPr lang="fr-BE" dirty="0" err="1"/>
              <a:t>this</a:t>
            </a:r>
            <a:r>
              <a:rPr lang="fr-BE" dirty="0"/>
              <a:t> section </a:t>
            </a:r>
            <a:r>
              <a:rPr lang="fr-BE" dirty="0" err="1"/>
              <a:t>whilst</a:t>
            </a:r>
            <a:r>
              <a:rPr lang="fr-BE" dirty="0"/>
              <a:t> </a:t>
            </a:r>
            <a:r>
              <a:rPr lang="fr-BE" dirty="0" err="1"/>
              <a:t>getting</a:t>
            </a:r>
            <a:r>
              <a:rPr lang="fr-BE" dirty="0"/>
              <a:t> </a:t>
            </a:r>
            <a:r>
              <a:rPr lang="fr-BE" dirty="0" err="1"/>
              <a:t>acquainted</a:t>
            </a:r>
            <a:r>
              <a:rPr lang="fr-BE" dirty="0"/>
              <a:t> </a:t>
            </a:r>
            <a:r>
              <a:rPr lang="fr-BE" dirty="0" err="1"/>
              <a:t>with</a:t>
            </a:r>
            <a:r>
              <a:rPr lang="fr-BE" dirty="0"/>
              <a:t> the system </a:t>
            </a:r>
            <a:r>
              <a:rPr lang="fr-BE" dirty="0" err="1"/>
              <a:t>subject</a:t>
            </a:r>
            <a:r>
              <a:rPr lang="fr-BE" dirty="0"/>
              <a:t> areas.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6EE5001-A228-44F2-8140-E0769D224730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678048870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8602178-544B-4666-8E9B-555376EB7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Journals</a:t>
            </a:r>
            <a:endParaRPr lang="en-BE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44D72BD-2BF9-477A-849D-EE62A95FF6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1" y="967932"/>
            <a:ext cx="5430520" cy="97561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C86E89-E27B-4616-A228-48B949C0B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120</a:t>
            </a:fld>
            <a:endParaRPr lang="en-B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728BACB-9E92-44B2-87E7-C5F9C77508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147436"/>
            <a:ext cx="5430520" cy="366824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5C22EFB-E9C2-4713-908B-A67BDE831D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1" y="1983562"/>
            <a:ext cx="5430520" cy="1098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511361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4D56B7D-98CF-481F-BBB1-8A3662375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Party</a:t>
            </a:r>
            <a:endParaRPr lang="en-BE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00B4932-3388-46D4-AD8B-07F7E62B04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08DFC8E-4FB0-41AE-9555-595F686C3D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7675" y="0"/>
            <a:ext cx="4124325" cy="31527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5FE5485-CC5C-499A-BC29-17005D0710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4357" y="0"/>
            <a:ext cx="1600200" cy="21717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5CA8907-2AF0-40F3-AFF3-B276092132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7675" y="3390900"/>
            <a:ext cx="4124325" cy="2343150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D0C8978-5CD2-4D70-93E4-543699BB3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121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333095487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07B74-84CE-40D2-A634-81A38712A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How to </a:t>
            </a:r>
            <a:r>
              <a:rPr lang="fr-BE" dirty="0" err="1"/>
              <a:t>recover</a:t>
            </a:r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E8B4B1-473B-45A7-BB11-CFD811F94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122</a:t>
            </a:fld>
            <a:endParaRPr lang="en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4522DB-E8D1-4F3D-8E11-EB047ED0DB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59168"/>
            <a:ext cx="5410200" cy="27440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4192D36-6F91-4882-9E87-2F66C7E7A0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763713"/>
            <a:ext cx="8051800" cy="3094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247654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5680BCE-349E-4C5E-9280-257D02A77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Database</a:t>
            </a:r>
            <a:endParaRPr lang="en-BE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8977C5A-0124-47AF-9FC3-0B58D81420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93F263-9B1F-4A97-AF7A-B1E102C676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1700" y="0"/>
            <a:ext cx="2400300" cy="1609725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93FEB1-02D8-4305-942C-F39F0A2C06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123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218436319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8602178-544B-4666-8E9B-555376EB7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Account</a:t>
            </a:r>
            <a:r>
              <a:rPr lang="fr-BE" dirty="0"/>
              <a:t> Type </a:t>
            </a:r>
            <a:r>
              <a:rPr lang="fr-BE" dirty="0" err="1"/>
              <a:t>Templates</a:t>
            </a:r>
            <a:r>
              <a:rPr lang="fr-BE" dirty="0"/>
              <a:t> (1/2)</a:t>
            </a:r>
            <a:endParaRPr lang="en-B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14A38C-9A7C-4669-91DC-9F8C5001D4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5900" y="46264"/>
            <a:ext cx="3086100" cy="15621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0B3448F-0DBC-4423-B5B2-FACDB77C6F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034194"/>
            <a:ext cx="3876675" cy="5229225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AB7E2E-F6D7-4099-83E3-5B0E0E2C5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124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826139555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8602178-544B-4666-8E9B-555376EB7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Account</a:t>
            </a:r>
            <a:r>
              <a:rPr lang="fr-BE" dirty="0"/>
              <a:t> Type </a:t>
            </a:r>
            <a:r>
              <a:rPr lang="fr-BE" dirty="0" err="1"/>
              <a:t>Templates</a:t>
            </a:r>
            <a:r>
              <a:rPr lang="fr-BE" dirty="0"/>
              <a:t> (2/2)</a:t>
            </a:r>
            <a:endParaRPr lang="en-B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909DC6-6C62-48A0-BB98-3951F1C499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6350" y="827314"/>
            <a:ext cx="3295650" cy="12668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B66F750-0041-4F6F-8285-E9B5BE8966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83322"/>
            <a:ext cx="12192000" cy="437467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C42D516-DE42-460B-B895-641C08E6CC08}"/>
              </a:ext>
            </a:extLst>
          </p:cNvPr>
          <p:cNvSpPr txBox="1"/>
          <p:nvPr/>
        </p:nvSpPr>
        <p:spPr>
          <a:xfrm>
            <a:off x="838200" y="1101320"/>
            <a:ext cx="75408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 err="1"/>
              <a:t>Templates</a:t>
            </a:r>
            <a:r>
              <a:rPr lang="fr-BE" dirty="0"/>
              <a:t> are </a:t>
            </a:r>
            <a:r>
              <a:rPr lang="fr-BE" dirty="0" err="1"/>
              <a:t>used</a:t>
            </a:r>
            <a:r>
              <a:rPr lang="fr-BE" dirty="0"/>
              <a:t> to </a:t>
            </a:r>
            <a:r>
              <a:rPr lang="fr-BE" dirty="0" err="1"/>
              <a:t>generate</a:t>
            </a:r>
            <a:r>
              <a:rPr lang="fr-BE" dirty="0"/>
              <a:t> the </a:t>
            </a:r>
            <a:r>
              <a:rPr lang="fr-BE" dirty="0" err="1"/>
              <a:t>actual</a:t>
            </a:r>
            <a:r>
              <a:rPr lang="fr-BE" dirty="0"/>
              <a:t> « Chart of </a:t>
            </a:r>
            <a:r>
              <a:rPr lang="fr-BE" dirty="0" err="1"/>
              <a:t>Account</a:t>
            </a:r>
            <a:r>
              <a:rPr lang="fr-BE" dirty="0"/>
              <a:t> ».</a:t>
            </a:r>
            <a:br>
              <a:rPr lang="fr-BE" dirty="0"/>
            </a:br>
            <a:r>
              <a:rPr lang="fr-BE" dirty="0"/>
              <a:t>As </a:t>
            </a:r>
            <a:r>
              <a:rPr lang="fr-BE" dirty="0" err="1"/>
              <a:t>such</a:t>
            </a:r>
            <a:r>
              <a:rPr lang="fr-BE" dirty="0"/>
              <a:t>, </a:t>
            </a:r>
            <a:r>
              <a:rPr lang="fr-BE" dirty="0" err="1"/>
              <a:t>there</a:t>
            </a:r>
            <a:r>
              <a:rPr lang="fr-BE" dirty="0"/>
              <a:t> </a:t>
            </a:r>
            <a:r>
              <a:rPr lang="fr-BE" dirty="0" err="1"/>
              <a:t>is</a:t>
            </a:r>
            <a:r>
              <a:rPr lang="fr-BE" dirty="0"/>
              <a:t> no </a:t>
            </a:r>
            <a:r>
              <a:rPr lang="fr-BE" dirty="0" err="1"/>
              <a:t>reference</a:t>
            </a:r>
            <a:r>
              <a:rPr lang="fr-BE" dirty="0"/>
              <a:t> to a « </a:t>
            </a:r>
            <a:r>
              <a:rPr lang="fr-BE" dirty="0" err="1"/>
              <a:t>Company</a:t>
            </a:r>
            <a:r>
              <a:rPr lang="fr-BE" dirty="0"/>
              <a:t> »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7EA3532-BCB4-48F8-912F-420E0F17B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125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975484418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8602178-544B-4666-8E9B-555376EB7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Account</a:t>
            </a:r>
            <a:r>
              <a:rPr lang="fr-BE" dirty="0"/>
              <a:t> Types (1/2)</a:t>
            </a:r>
            <a:endParaRPr lang="en-B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950D10-22F9-4A06-8D56-D6320643E1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1" y="1032729"/>
            <a:ext cx="5896708" cy="32664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FF2322A-B0AD-47B8-8EC7-DA00D938A7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570168"/>
            <a:ext cx="6143625" cy="19907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816C484-0EFD-4270-989F-2C616E5D9B3F}"/>
              </a:ext>
            </a:extLst>
          </p:cNvPr>
          <p:cNvSpPr txBox="1"/>
          <p:nvPr/>
        </p:nvSpPr>
        <p:spPr>
          <a:xfrm>
            <a:off x="7244861" y="4570168"/>
            <a:ext cx="46599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/>
              <a:t>The « </a:t>
            </a:r>
            <a:r>
              <a:rPr lang="fr-BE" dirty="0" err="1"/>
              <a:t>Account</a:t>
            </a:r>
            <a:r>
              <a:rPr lang="fr-BE" dirty="0"/>
              <a:t> Type » </a:t>
            </a:r>
            <a:r>
              <a:rPr lang="fr-BE" dirty="0" err="1"/>
              <a:t>contains</a:t>
            </a:r>
            <a:r>
              <a:rPr lang="fr-BE" dirty="0"/>
              <a:t> a </a:t>
            </a:r>
            <a:r>
              <a:rPr lang="fr-BE" dirty="0" err="1"/>
              <a:t>reference</a:t>
            </a:r>
            <a:r>
              <a:rPr lang="fr-BE" dirty="0"/>
              <a:t> to the « </a:t>
            </a:r>
            <a:r>
              <a:rPr lang="fr-BE" dirty="0" err="1"/>
              <a:t>Company</a:t>
            </a:r>
            <a:r>
              <a:rPr lang="fr-BE" dirty="0"/>
              <a:t> ».</a:t>
            </a:r>
            <a:br>
              <a:rPr lang="fr-BE" dirty="0"/>
            </a:br>
            <a:r>
              <a:rPr lang="fr-BE" dirty="0"/>
              <a:t>This </a:t>
            </a:r>
            <a:r>
              <a:rPr lang="fr-BE" dirty="0" err="1"/>
              <a:t>contrasts</a:t>
            </a:r>
            <a:r>
              <a:rPr lang="fr-BE" dirty="0"/>
              <a:t> </a:t>
            </a:r>
            <a:r>
              <a:rPr lang="fr-BE" dirty="0" err="1"/>
              <a:t>with</a:t>
            </a:r>
            <a:r>
              <a:rPr lang="fr-BE" dirty="0"/>
              <a:t> the « </a:t>
            </a:r>
            <a:r>
              <a:rPr lang="fr-BE" dirty="0" err="1"/>
              <a:t>Account</a:t>
            </a:r>
            <a:r>
              <a:rPr lang="fr-BE" dirty="0"/>
              <a:t> Type Template » </a:t>
            </a:r>
            <a:r>
              <a:rPr lang="fr-BE" dirty="0" err="1"/>
              <a:t>which</a:t>
            </a:r>
            <a:r>
              <a:rPr lang="fr-BE" dirty="0"/>
              <a:t> </a:t>
            </a:r>
            <a:r>
              <a:rPr lang="fr-BE" dirty="0" err="1"/>
              <a:t>does</a:t>
            </a:r>
            <a:r>
              <a:rPr lang="fr-BE" dirty="0"/>
              <a:t> not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041757A-5686-4D7D-8510-C17CCA179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126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221176230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8602178-544B-4666-8E9B-555376EB7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Account</a:t>
            </a:r>
            <a:r>
              <a:rPr lang="fr-BE" dirty="0"/>
              <a:t> Types (2/2)</a:t>
            </a:r>
            <a:endParaRPr lang="en-BE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6ADE38C-82D5-4881-BCBB-E7A15290F9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5065" y="0"/>
            <a:ext cx="2436935" cy="138393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89B41ED-006B-48C0-81E9-F6BB0F533B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98515"/>
            <a:ext cx="12192000" cy="306097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7C3212-0CC0-4C99-B090-5192D11E3E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127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630297239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8602178-544B-4666-8E9B-555376EB7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Account</a:t>
            </a:r>
            <a:r>
              <a:rPr lang="fr-BE" dirty="0"/>
              <a:t> </a:t>
            </a:r>
            <a:r>
              <a:rPr lang="fr-BE" dirty="0" err="1"/>
              <a:t>Templates</a:t>
            </a:r>
            <a:r>
              <a:rPr lang="fr-BE" dirty="0"/>
              <a:t> (1/3)</a:t>
            </a:r>
            <a:endParaRPr lang="en-B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E0F14B-F5FC-4534-94F2-17BB4A2217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4425" y="365125"/>
            <a:ext cx="3457575" cy="18954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6C48074-D20F-4BBC-8AC0-EB8C4B9437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8675" y="374649"/>
            <a:ext cx="4095750" cy="18764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95C089C-C891-4219-873F-E88930F265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509114"/>
            <a:ext cx="8024446" cy="4348886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7B5E8B2-E483-4B17-8A87-659515F3F2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128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582092886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8602178-544B-4666-8E9B-555376EB7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Account</a:t>
            </a:r>
            <a:r>
              <a:rPr lang="fr-BE" dirty="0"/>
              <a:t> </a:t>
            </a:r>
            <a:r>
              <a:rPr lang="fr-BE" dirty="0" err="1"/>
              <a:t>Templates</a:t>
            </a:r>
            <a:r>
              <a:rPr lang="fr-BE" dirty="0"/>
              <a:t> (2/3)</a:t>
            </a:r>
            <a:endParaRPr lang="en-B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DA375F-9AF8-44C8-829C-0D44165FE5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598893"/>
            <a:ext cx="9273687" cy="30350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6654BB4-C7C8-4DE0-8545-2F1F52DD3F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093910"/>
            <a:ext cx="4059115" cy="2238387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97BC7D-91EF-47D3-87BB-AAF583536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129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169940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809FB-C1A5-4569-88F6-409F4B4EC8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Application - Menu </a:t>
            </a:r>
            <a:r>
              <a:rPr lang="fr-BE" dirty="0" err="1"/>
              <a:t>Tree</a:t>
            </a:r>
            <a:r>
              <a:rPr lang="fr-BE" dirty="0"/>
              <a:t> - </a:t>
            </a:r>
            <a:r>
              <a:rPr lang="fr-BE" dirty="0" err="1"/>
              <a:t>Triggering</a:t>
            </a:r>
            <a:r>
              <a:rPr lang="fr-BE" dirty="0"/>
              <a:t> </a:t>
            </a:r>
            <a:r>
              <a:rPr lang="fr-BE" dirty="0" err="1"/>
              <a:t>operations</a:t>
            </a:r>
            <a:endParaRPr lang="en-B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65B6D8-4B81-426B-AD8A-E3D543C0A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13</a:t>
            </a:fld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FC3EC8-C0CA-4B4B-BF82-591413C4FC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3707" y="827314"/>
            <a:ext cx="2478845" cy="409452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6EAD53F-4662-4641-B069-A85F0BDD5255}"/>
              </a:ext>
            </a:extLst>
          </p:cNvPr>
          <p:cNvSpPr txBox="1"/>
          <p:nvPr/>
        </p:nvSpPr>
        <p:spPr>
          <a:xfrm>
            <a:off x="5958812" y="827314"/>
            <a:ext cx="603596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fr-BE" dirty="0"/>
              <a:t>The amplitude of the menu </a:t>
            </a:r>
            <a:r>
              <a:rPr lang="fr-BE" dirty="0" err="1"/>
              <a:t>tree</a:t>
            </a:r>
            <a:r>
              <a:rPr lang="fr-BE" dirty="0"/>
              <a:t> </a:t>
            </a:r>
            <a:r>
              <a:rPr lang="fr-BE" dirty="0" err="1"/>
              <a:t>depends</a:t>
            </a:r>
            <a:r>
              <a:rPr lang="fr-BE" dirty="0"/>
              <a:t> on </a:t>
            </a:r>
            <a:r>
              <a:rPr lang="fr-BE" dirty="0" err="1"/>
              <a:t>which</a:t>
            </a:r>
            <a:r>
              <a:rPr lang="fr-BE" dirty="0"/>
              <a:t> application modules have been </a:t>
            </a:r>
            <a:r>
              <a:rPr lang="fr-BE" dirty="0" err="1"/>
              <a:t>activated</a:t>
            </a:r>
            <a:r>
              <a:rPr lang="fr-BE" dirty="0"/>
              <a:t> (i.e. </a:t>
            </a:r>
            <a:r>
              <a:rPr lang="fr-BE" dirty="0" err="1"/>
              <a:t>installed</a:t>
            </a:r>
            <a:r>
              <a:rPr lang="fr-BE" dirty="0"/>
              <a:t>) for a </a:t>
            </a:r>
            <a:r>
              <a:rPr lang="fr-BE" dirty="0" err="1"/>
              <a:t>given</a:t>
            </a:r>
            <a:r>
              <a:rPr lang="fr-BE" dirty="0"/>
              <a:t> user. </a:t>
            </a:r>
            <a:r>
              <a:rPr lang="fr-BE" dirty="0" err="1"/>
              <a:t>See</a:t>
            </a:r>
            <a:r>
              <a:rPr lang="fr-BE" dirty="0"/>
              <a:t> </a:t>
            </a:r>
            <a:r>
              <a:rPr lang="fr-BE" dirty="0" err="1"/>
              <a:t>next</a:t>
            </a:r>
            <a:r>
              <a:rPr lang="fr-BE" dirty="0"/>
              <a:t> section.</a:t>
            </a:r>
          </a:p>
          <a:p>
            <a:pPr marL="285750" indent="-285750">
              <a:buFontTx/>
              <a:buChar char="-"/>
            </a:pPr>
            <a:r>
              <a:rPr lang="fr-BE" dirty="0"/>
              <a:t>Application modules </a:t>
            </a:r>
            <a:r>
              <a:rPr lang="fr-BE" dirty="0" err="1"/>
              <a:t>belong</a:t>
            </a:r>
            <a:r>
              <a:rPr lang="fr-BE" dirty="0"/>
              <a:t> to </a:t>
            </a:r>
            <a:r>
              <a:rPr lang="fr-BE" dirty="0" err="1"/>
              <a:t>functional</a:t>
            </a:r>
            <a:r>
              <a:rPr lang="fr-BE" dirty="0"/>
              <a:t> </a:t>
            </a:r>
            <a:r>
              <a:rPr lang="fr-BE" dirty="0" err="1"/>
              <a:t>subject</a:t>
            </a:r>
            <a:r>
              <a:rPr lang="fr-BE" dirty="0"/>
              <a:t> areas </a:t>
            </a:r>
            <a:r>
              <a:rPr lang="fr-BE" dirty="0" err="1"/>
              <a:t>that</a:t>
            </a:r>
            <a:r>
              <a:rPr lang="fr-BE" dirty="0"/>
              <a:t> are </a:t>
            </a:r>
            <a:r>
              <a:rPr lang="fr-BE" dirty="0" err="1"/>
              <a:t>reflected</a:t>
            </a:r>
            <a:r>
              <a:rPr lang="fr-BE" dirty="0"/>
              <a:t> in the Menu </a:t>
            </a:r>
            <a:r>
              <a:rPr lang="fr-BE" dirty="0" err="1"/>
              <a:t>Tree</a:t>
            </a:r>
            <a:r>
              <a:rPr lang="fr-BE" dirty="0"/>
              <a:t> : « Party », « Product », etc.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8D04606-4514-42F4-97BF-9727B2F887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27314"/>
            <a:ext cx="2369247" cy="224203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6EE5001-A228-44F2-8140-E0769D224730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51D5E1-C79E-46A7-8B92-2CFF8F6A0312}"/>
              </a:ext>
            </a:extLst>
          </p:cNvPr>
          <p:cNvSpPr txBox="1"/>
          <p:nvPr/>
        </p:nvSpPr>
        <p:spPr>
          <a:xfrm>
            <a:off x="783400" y="3188483"/>
            <a:ext cx="24788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BE" dirty="0"/>
              <a:t>State of Menu </a:t>
            </a:r>
            <a:r>
              <a:rPr lang="fr-BE" dirty="0" err="1"/>
              <a:t>Tree</a:t>
            </a:r>
            <a:br>
              <a:rPr lang="fr-BE" dirty="0"/>
            </a:br>
            <a:r>
              <a:rPr lang="fr-BE" dirty="0" err="1"/>
              <a:t>when</a:t>
            </a:r>
            <a:endParaRPr lang="fr-BE" dirty="0"/>
          </a:p>
          <a:p>
            <a:pPr algn="ctr"/>
            <a:r>
              <a:rPr lang="fr-BE" dirty="0"/>
              <a:t>Initial modules </a:t>
            </a:r>
            <a:r>
              <a:rPr lang="fr-BE" dirty="0" err="1"/>
              <a:t>activated</a:t>
            </a:r>
            <a:endParaRPr lang="en-BE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B335F2-67B2-4ADD-B003-ACCD770992D1}"/>
              </a:ext>
            </a:extLst>
          </p:cNvPr>
          <p:cNvSpPr txBox="1"/>
          <p:nvPr/>
        </p:nvSpPr>
        <p:spPr>
          <a:xfrm>
            <a:off x="3478862" y="4921835"/>
            <a:ext cx="22085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BE" dirty="0"/>
              <a:t>State of Menu </a:t>
            </a:r>
            <a:r>
              <a:rPr lang="fr-BE" dirty="0" err="1"/>
              <a:t>Tree</a:t>
            </a:r>
            <a:br>
              <a:rPr lang="fr-BE" dirty="0"/>
            </a:br>
            <a:r>
              <a:rPr lang="fr-BE" dirty="0" err="1"/>
              <a:t>when</a:t>
            </a:r>
            <a:endParaRPr lang="fr-BE" dirty="0"/>
          </a:p>
          <a:p>
            <a:pPr algn="ctr"/>
            <a:r>
              <a:rPr lang="fr-BE" dirty="0"/>
              <a:t>All modules </a:t>
            </a:r>
            <a:r>
              <a:rPr lang="fr-BE" dirty="0" err="1"/>
              <a:t>activated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032230248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8602178-544B-4666-8E9B-555376EB7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Account</a:t>
            </a:r>
            <a:r>
              <a:rPr lang="fr-BE" dirty="0"/>
              <a:t> </a:t>
            </a:r>
            <a:r>
              <a:rPr lang="fr-BE" dirty="0" err="1"/>
              <a:t>Templates</a:t>
            </a:r>
            <a:r>
              <a:rPr lang="fr-BE" dirty="0"/>
              <a:t> (3/3) - Note</a:t>
            </a:r>
            <a:endParaRPr lang="en-B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9B2B312-FE0B-4953-B28B-8C0A9603A7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50" y="1615587"/>
            <a:ext cx="11696700" cy="165735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AA4A95-D9F8-4DE5-BD76-75FCA76963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130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655744482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8602178-544B-4666-8E9B-555376EB7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Accounts</a:t>
            </a:r>
            <a:r>
              <a:rPr lang="fr-BE" dirty="0"/>
              <a:t> (1/2)</a:t>
            </a:r>
            <a:endParaRPr lang="en-B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05BADB4-D090-4782-BE17-15ECAF19C3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3347" y="0"/>
            <a:ext cx="3105150" cy="25050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7DD44C-DABE-4D0A-B919-E70592CB5F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3533" y="0"/>
            <a:ext cx="2549814" cy="15130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DCF874E-3CD4-4DAF-85EA-F3F9066E14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233" y="1125147"/>
            <a:ext cx="5448300" cy="5038213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5F6D3F-EBA5-4726-9FE4-781A965277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131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093813209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8602178-544B-4666-8E9B-555376EB7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Accounts</a:t>
            </a:r>
            <a:r>
              <a:rPr lang="fr-BE" dirty="0"/>
              <a:t> (2/2)</a:t>
            </a:r>
            <a:endParaRPr lang="en-B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F6FB4A-C4BD-4A71-BBD1-9448DF59A5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40769"/>
            <a:ext cx="12192000" cy="30245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65F0492-21DD-4791-9E69-AE5B4B0D74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2183" y="2020399"/>
            <a:ext cx="884822" cy="194494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633D1A-7599-47A9-8D1F-CFECEC452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132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180284873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47C062-AB3F-49C8-A26C-D2548601D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Problem</a:t>
            </a:r>
            <a:r>
              <a:rPr lang="fr-BE" dirty="0"/>
              <a:t> </a:t>
            </a:r>
            <a:r>
              <a:rPr lang="fr-BE" dirty="0" err="1"/>
              <a:t>with</a:t>
            </a:r>
            <a:r>
              <a:rPr lang="fr-BE" dirty="0"/>
              <a:t> </a:t>
            </a:r>
            <a:r>
              <a:rPr lang="fr-BE" dirty="0" err="1"/>
              <a:t>closed</a:t>
            </a:r>
            <a:r>
              <a:rPr lang="fr-BE" dirty="0"/>
              <a:t> </a:t>
            </a:r>
            <a:r>
              <a:rPr lang="fr-BE" dirty="0" err="1"/>
              <a:t>accounts</a:t>
            </a:r>
            <a:endParaRPr lang="en-B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E923E6-3EB5-4BEE-A267-A3A58353DA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201" y="3689154"/>
            <a:ext cx="2493099" cy="31688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061BF02-BC98-4B61-93E1-5BEC001C6E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1300" y="3625215"/>
            <a:ext cx="5600700" cy="33242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894420F-AB07-44CC-BC5D-FD7E792DC2E0}"/>
              </a:ext>
            </a:extLst>
          </p:cNvPr>
          <p:cNvSpPr txBox="1"/>
          <p:nvPr/>
        </p:nvSpPr>
        <p:spPr>
          <a:xfrm>
            <a:off x="838200" y="983855"/>
            <a:ext cx="8945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</a:t>
            </a:r>
            <a:r>
              <a:rPr lang="en-US" dirty="0">
                <a:hlinkClick r:id="rId4"/>
              </a:rPr>
              <a:t>https://discuss.tryton.org/t/value-for-field-account-is-not-valid/3106/9</a:t>
            </a:r>
            <a:r>
              <a:rPr lang="en-US" dirty="0"/>
              <a:t>]</a:t>
            </a:r>
            <a:endParaRPr lang="en-BE" dirty="0"/>
          </a:p>
        </p:txBody>
      </p:sp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166A1280-DBD6-477B-8E6B-3210DF640B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448454"/>
            <a:ext cx="5960802" cy="19755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0D2094E-41F6-4610-A0CC-3F12AB0019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1331" y="3713899"/>
            <a:ext cx="3130937" cy="185832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5988729-7DA1-48C6-8A6A-E19E38C421F9}"/>
              </a:ext>
            </a:extLst>
          </p:cNvPr>
          <p:cNvSpPr txBox="1"/>
          <p:nvPr/>
        </p:nvSpPr>
        <p:spPr>
          <a:xfrm>
            <a:off x="838200" y="1643052"/>
            <a:ext cx="550164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Select * from </a:t>
            </a:r>
            <a:r>
              <a:rPr lang="en-GB" sz="1400" dirty="0" err="1"/>
              <a:t>account_account</a:t>
            </a:r>
            <a:r>
              <a:rPr lang="en-GB" sz="1400" dirty="0"/>
              <a:t> where closed = true;</a:t>
            </a:r>
          </a:p>
          <a:p>
            <a:r>
              <a:rPr lang="en-GB" sz="1400" dirty="0"/>
              <a:t>UPDATE </a:t>
            </a:r>
            <a:r>
              <a:rPr lang="en-GB" sz="1400" dirty="0" err="1"/>
              <a:t>account_account</a:t>
            </a:r>
            <a:r>
              <a:rPr lang="en-GB" sz="1400" dirty="0"/>
              <a:t> SET closed = false </a:t>
            </a:r>
            <a:r>
              <a:rPr lang="en-GB" sz="1600" dirty="0"/>
              <a:t>WHERE</a:t>
            </a:r>
            <a:r>
              <a:rPr lang="en-GB" sz="1400" dirty="0"/>
              <a:t> closed = true;</a:t>
            </a:r>
            <a:endParaRPr lang="en-BE" sz="14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B73A1B-A132-488F-AD7F-79A41B020C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133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222491471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39FC1F5-1886-4859-92E5-900D120CA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Logins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3FC8E4-6EF9-4CD1-AAD4-EF1D9F5E00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E421D5-434E-487A-8416-C10783BA0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134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779396655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8602178-544B-4666-8E9B-555376EB7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Motivation</a:t>
            </a:r>
            <a:endParaRPr lang="en-B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633D1A-7599-47A9-8D1F-CFECEC452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135</a:t>
            </a:fld>
            <a:endParaRPr lang="en-BE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D25E043-3DF1-4FA2-B1E2-DC13A530ED5A}"/>
              </a:ext>
            </a:extLst>
          </p:cNvPr>
          <p:cNvSpPr txBox="1"/>
          <p:nvPr/>
        </p:nvSpPr>
        <p:spPr>
          <a:xfrm>
            <a:off x="838200" y="949569"/>
            <a:ext cx="59670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BE" dirty="0" err="1"/>
              <a:t>We</a:t>
            </a:r>
            <a:r>
              <a:rPr lang="fr-BE" dirty="0"/>
              <a:t> </a:t>
            </a:r>
            <a:r>
              <a:rPr lang="fr-BE" dirty="0" err="1"/>
              <a:t>experiment</a:t>
            </a:r>
            <a:r>
              <a:rPr lang="fr-BE" dirty="0"/>
              <a:t> in </a:t>
            </a:r>
            <a:r>
              <a:rPr lang="fr-BE" dirty="0" err="1"/>
              <a:t>changing</a:t>
            </a:r>
            <a:r>
              <a:rPr lang="fr-BE" dirty="0"/>
              <a:t> user </a:t>
            </a:r>
            <a:r>
              <a:rPr lang="fr-BE" dirty="0" err="1"/>
              <a:t>authorizations</a:t>
            </a:r>
            <a:r>
              <a:rPr lang="fr-BE" dirty="0"/>
              <a:t> </a:t>
            </a:r>
            <a:r>
              <a:rPr lang="fr-BE" dirty="0" err="1"/>
              <a:t>with</a:t>
            </a:r>
            <a:r>
              <a:rPr lang="fr-BE" dirty="0"/>
              <a:t> respect to </a:t>
            </a:r>
            <a:r>
              <a:rPr lang="fr-BE" dirty="0" err="1"/>
              <a:t>accessing</a:t>
            </a:r>
            <a:r>
              <a:rPr lang="fr-BE" dirty="0"/>
              <a:t> </a:t>
            </a:r>
            <a:r>
              <a:rPr lang="fr-BE" dirty="0" err="1"/>
              <a:t>subject</a:t>
            </a:r>
            <a:r>
              <a:rPr lang="fr-BE" dirty="0"/>
              <a:t> areas in the application</a:t>
            </a:r>
          </a:p>
          <a:p>
            <a:pPr marL="285750" indent="-285750">
              <a:buFontTx/>
              <a:buChar char="-"/>
            </a:pPr>
            <a:r>
              <a:rPr lang="fr-BE" dirty="0"/>
              <a:t>The « User </a:t>
            </a:r>
            <a:r>
              <a:rPr lang="fr-BE" dirty="0" err="1"/>
              <a:t>Administrator</a:t>
            </a:r>
            <a:r>
              <a:rPr lang="fr-BE" dirty="0"/>
              <a:t> » can </a:t>
            </a:r>
            <a:r>
              <a:rPr lang="fr-BE" dirty="0" err="1"/>
              <a:t>tailor</a:t>
            </a:r>
            <a:r>
              <a:rPr lang="fr-BE" dirty="0"/>
              <a:t> </a:t>
            </a:r>
            <a:r>
              <a:rPr lang="fr-BE" dirty="0" err="1"/>
              <a:t>this</a:t>
            </a:r>
            <a:r>
              <a:rPr lang="fr-BE" dirty="0"/>
              <a:t> by </a:t>
            </a:r>
            <a:r>
              <a:rPr lang="fr-BE" dirty="0" err="1"/>
              <a:t>exercising</a:t>
            </a:r>
            <a:r>
              <a:rPr lang="fr-BE" dirty="0"/>
              <a:t> « User Groups » and « User </a:t>
            </a:r>
            <a:r>
              <a:rPr lang="fr-BE" dirty="0" err="1"/>
              <a:t>Roles</a:t>
            </a:r>
            <a:r>
              <a:rPr lang="fr-BE" dirty="0"/>
              <a:t> »  </a:t>
            </a:r>
            <a:endParaRPr lang="en-B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946E6AE-FF3C-4F58-9ABD-E77BB92EAE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7025" y="0"/>
            <a:ext cx="1704975" cy="521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689249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39FC1F5-1886-4859-92E5-900D120CA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User </a:t>
            </a:r>
            <a:r>
              <a:rPr lang="fr-BE" dirty="0" err="1"/>
              <a:t>Capabilities</a:t>
            </a:r>
            <a:r>
              <a:rPr lang="fr-BE" dirty="0"/>
              <a:t> - Ante</a:t>
            </a:r>
            <a:endParaRPr lang="en-BE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A4E64BD-9956-477D-9852-8DA9C1EE13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E421D5-434E-487A-8416-C10783BA0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136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00639920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8602178-544B-4666-8E9B-555376EB7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State - User </a:t>
            </a:r>
            <a:r>
              <a:rPr lang="fr-BE" dirty="0" err="1"/>
              <a:t>Capabilities</a:t>
            </a:r>
            <a:endParaRPr lang="en-B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633D1A-7599-47A9-8D1F-CFECEC452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137</a:t>
            </a:fld>
            <a:endParaRPr lang="en-B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E380CB7-A67F-44D9-901F-9B004AC450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07072"/>
            <a:ext cx="5940144" cy="275052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B126919-F5D4-412E-A722-D851C48EEE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060" y="3737357"/>
            <a:ext cx="5973281" cy="12261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3822222-7016-4FDA-BEC4-96CF87245D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060" y="5043253"/>
            <a:ext cx="5973283" cy="1199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973847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39FC1F5-1886-4859-92E5-900D120CA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User Groups - </a:t>
            </a:r>
            <a:r>
              <a:rPr lang="fr-BE" dirty="0" err="1"/>
              <a:t>Modify</a:t>
            </a:r>
            <a:endParaRPr lang="en-BE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1827CF0-2BF9-47D4-B965-09B3BE63E7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E421D5-434E-487A-8416-C10783BA0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138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614341959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8602178-544B-4666-8E9B-555376EB7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List of « User Groups »</a:t>
            </a:r>
            <a:endParaRPr lang="en-B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633D1A-7599-47A9-8D1F-CFECEC452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139</a:t>
            </a:fld>
            <a:endParaRPr lang="en-B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5E89A95-D1AE-465F-9332-FAC7503ED9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7821" y="0"/>
            <a:ext cx="2172667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B4D1594-B23A-4233-90B3-CF697BFB38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5125" y="0"/>
            <a:ext cx="1657350" cy="51530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CFD9BD0-8E65-4365-A24D-9A89573D9981}"/>
              </a:ext>
            </a:extLst>
          </p:cNvPr>
          <p:cNvSpPr txBox="1"/>
          <p:nvPr/>
        </p:nvSpPr>
        <p:spPr>
          <a:xfrm>
            <a:off x="838199" y="1007773"/>
            <a:ext cx="68023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 err="1"/>
              <a:t>Linking</a:t>
            </a:r>
            <a:r>
              <a:rPr lang="fr-BE" dirty="0"/>
              <a:t> the « User » and the « Group » </a:t>
            </a:r>
            <a:r>
              <a:rPr lang="fr-BE" dirty="0" err="1"/>
              <a:t>is</a:t>
            </a:r>
            <a:r>
              <a:rPr lang="fr-BE" dirty="0"/>
              <a:t> possible in </a:t>
            </a:r>
            <a:r>
              <a:rPr lang="fr-BE" dirty="0" err="1"/>
              <a:t>two</a:t>
            </a:r>
            <a:r>
              <a:rPr lang="fr-BE" dirty="0"/>
              <a:t> </a:t>
            </a:r>
            <a:r>
              <a:rPr lang="fr-BE" dirty="0" err="1"/>
              <a:t>ways</a:t>
            </a:r>
            <a:r>
              <a:rPr lang="fr-BE" dirty="0"/>
              <a:t> :</a:t>
            </a:r>
          </a:p>
          <a:p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/>
              <a:t>Method 1 : </a:t>
            </a:r>
            <a:r>
              <a:rPr lang="fr-BE" dirty="0" err="1"/>
              <a:t>displaying</a:t>
            </a:r>
            <a:r>
              <a:rPr lang="fr-BE" dirty="0"/>
              <a:t> the </a:t>
            </a:r>
            <a:r>
              <a:rPr lang="fr-BE" dirty="0" err="1"/>
              <a:t>choosen</a:t>
            </a:r>
            <a:r>
              <a:rPr lang="fr-BE" dirty="0"/>
              <a:t> group </a:t>
            </a:r>
            <a:r>
              <a:rPr lang="fr-BE" dirty="0" err="1"/>
              <a:t>then</a:t>
            </a:r>
            <a:r>
              <a:rPr lang="fr-BE" dirty="0"/>
              <a:t> </a:t>
            </a:r>
            <a:r>
              <a:rPr lang="fr-BE" dirty="0" err="1"/>
              <a:t>linking</a:t>
            </a:r>
            <a:r>
              <a:rPr lang="fr-BE" dirty="0"/>
              <a:t> the user to </a:t>
            </a:r>
            <a:r>
              <a:rPr lang="fr-BE" dirty="0" err="1"/>
              <a:t>it</a:t>
            </a:r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/>
              <a:t>Method 2 : </a:t>
            </a:r>
            <a:r>
              <a:rPr lang="fr-BE" dirty="0" err="1"/>
              <a:t>displaying</a:t>
            </a:r>
            <a:r>
              <a:rPr lang="fr-BE" dirty="0"/>
              <a:t> the </a:t>
            </a:r>
            <a:r>
              <a:rPr lang="fr-BE" dirty="0" err="1"/>
              <a:t>choosen</a:t>
            </a:r>
            <a:r>
              <a:rPr lang="fr-BE" dirty="0"/>
              <a:t> user </a:t>
            </a:r>
            <a:r>
              <a:rPr lang="fr-BE" dirty="0" err="1"/>
              <a:t>then</a:t>
            </a:r>
            <a:r>
              <a:rPr lang="fr-BE" dirty="0"/>
              <a:t> </a:t>
            </a:r>
            <a:r>
              <a:rPr lang="fr-BE" dirty="0" err="1"/>
              <a:t>linking</a:t>
            </a:r>
            <a:r>
              <a:rPr lang="fr-BE" dirty="0"/>
              <a:t> the group to </a:t>
            </a:r>
            <a:r>
              <a:rPr lang="fr-BE" dirty="0" err="1"/>
              <a:t>it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2073000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809FB-C1A5-4569-88F6-409F4B4EC8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Application - Menu </a:t>
            </a:r>
            <a:r>
              <a:rPr lang="fr-BE" dirty="0" err="1"/>
              <a:t>Tree</a:t>
            </a:r>
            <a:r>
              <a:rPr lang="fr-BE" dirty="0"/>
              <a:t> - </a:t>
            </a:r>
            <a:r>
              <a:rPr lang="fr-BE" dirty="0" err="1"/>
              <a:t>Search</a:t>
            </a:r>
            <a:r>
              <a:rPr lang="fr-BE" dirty="0"/>
              <a:t> for menu item </a:t>
            </a:r>
            <a:r>
              <a:rPr lang="fr-BE" dirty="0" err="1"/>
              <a:t>containing</a:t>
            </a:r>
            <a:r>
              <a:rPr lang="fr-BE" dirty="0"/>
              <a:t> e.g. « </a:t>
            </a:r>
            <a:r>
              <a:rPr lang="fr-BE" dirty="0" err="1"/>
              <a:t>Purchase</a:t>
            </a:r>
            <a:r>
              <a:rPr lang="fr-BE" dirty="0"/>
              <a:t> »</a:t>
            </a:r>
            <a:endParaRPr lang="en-B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BAC2A68-CF59-40F9-9536-3CE0A91CE8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325199"/>
            <a:ext cx="4505325" cy="1838325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65B6D8-4B81-426B-AD8A-E3D543C0A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14</a:t>
            </a:fld>
            <a:endParaRPr lang="en-B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BF86D3F-320D-40D4-AF52-2A0443524949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4CD543-8466-457D-8DA9-63098C414591}"/>
              </a:ext>
            </a:extLst>
          </p:cNvPr>
          <p:cNvSpPr txBox="1"/>
          <p:nvPr/>
        </p:nvSpPr>
        <p:spPr>
          <a:xfrm>
            <a:off x="838200" y="1114591"/>
            <a:ext cx="111720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BE" dirty="0"/>
              <a:t>A </a:t>
            </a:r>
            <a:r>
              <a:rPr lang="fr-BE" dirty="0" err="1"/>
              <a:t>search</a:t>
            </a:r>
            <a:r>
              <a:rPr lang="fr-BE" dirty="0"/>
              <a:t> </a:t>
            </a:r>
            <a:r>
              <a:rPr lang="fr-BE" dirty="0" err="1"/>
              <a:t>mechanism</a:t>
            </a:r>
            <a:r>
              <a:rPr lang="fr-BE" dirty="0"/>
              <a:t> </a:t>
            </a:r>
            <a:r>
              <a:rPr lang="fr-BE" dirty="0" err="1"/>
              <a:t>exists</a:t>
            </a:r>
            <a:r>
              <a:rPr lang="fr-BE" dirty="0"/>
              <a:t> for the </a:t>
            </a:r>
            <a:r>
              <a:rPr lang="fr-BE" dirty="0" err="1"/>
              <a:t>tree</a:t>
            </a:r>
            <a:r>
              <a:rPr lang="fr-BE" dirty="0"/>
              <a:t> of menu items</a:t>
            </a:r>
          </a:p>
          <a:p>
            <a:pPr marL="285750" indent="-285750">
              <a:buFontTx/>
              <a:buChar char="-"/>
            </a:pPr>
            <a:r>
              <a:rPr lang="fr-BE" dirty="0" err="1"/>
              <a:t>Here</a:t>
            </a:r>
            <a:r>
              <a:rPr lang="fr-BE" dirty="0"/>
              <a:t> </a:t>
            </a:r>
            <a:r>
              <a:rPr lang="fr-BE" dirty="0" err="1"/>
              <a:t>we</a:t>
            </a:r>
            <a:r>
              <a:rPr lang="fr-BE" dirty="0"/>
              <a:t> assume </a:t>
            </a:r>
            <a:r>
              <a:rPr lang="fr-BE" dirty="0" err="1"/>
              <a:t>that</a:t>
            </a:r>
            <a:r>
              <a:rPr lang="fr-BE" dirty="0"/>
              <a:t> the « </a:t>
            </a:r>
            <a:r>
              <a:rPr lang="fr-BE" dirty="0" err="1"/>
              <a:t>Purchase</a:t>
            </a:r>
            <a:r>
              <a:rPr lang="fr-BE" dirty="0"/>
              <a:t> » modules have been </a:t>
            </a:r>
            <a:r>
              <a:rPr lang="fr-BE" dirty="0" err="1"/>
              <a:t>activated</a:t>
            </a:r>
            <a:r>
              <a:rPr lang="fr-BE" dirty="0"/>
              <a:t> and </a:t>
            </a:r>
            <a:r>
              <a:rPr lang="fr-BE" dirty="0" err="1"/>
              <a:t>search</a:t>
            </a:r>
            <a:r>
              <a:rPr lang="fr-BE" dirty="0"/>
              <a:t> for </a:t>
            </a:r>
            <a:r>
              <a:rPr lang="fr-BE" dirty="0" err="1"/>
              <a:t>some</a:t>
            </a:r>
            <a:r>
              <a:rPr lang="fr-BE" dirty="0"/>
              <a:t> </a:t>
            </a:r>
            <a:r>
              <a:rPr lang="fr-BE" dirty="0" err="1"/>
              <a:t>related</a:t>
            </a:r>
            <a:r>
              <a:rPr lang="fr-BE" dirty="0"/>
              <a:t> </a:t>
            </a:r>
            <a:r>
              <a:rPr lang="fr-BE" dirty="0" err="1"/>
              <a:t>functionality</a:t>
            </a:r>
            <a:r>
              <a:rPr lang="fr-BE" dirty="0"/>
              <a:t> </a:t>
            </a:r>
            <a:br>
              <a:rPr lang="fr-BE" dirty="0"/>
            </a:b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761248137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8602178-544B-4666-8E9B-555376EB7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Attach</a:t>
            </a:r>
            <a:r>
              <a:rPr lang="fr-BE" dirty="0"/>
              <a:t> « User Marc » to a « User Group » - Method 1</a:t>
            </a:r>
            <a:endParaRPr lang="en-B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633D1A-7599-47A9-8D1F-CFECEC452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140</a:t>
            </a:fld>
            <a:endParaRPr lang="en-BE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9DC20CE-F693-406A-A26C-1F84AF1BA7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974868"/>
            <a:ext cx="6394459" cy="245413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0054E2A-8C60-4AE8-AA3B-8218C80BDB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8229" y="974868"/>
            <a:ext cx="2981325" cy="383857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7C6A548-5A8D-4BF8-AD5E-0242E924DF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199" y="3569507"/>
            <a:ext cx="4870206" cy="3288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204107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8602178-544B-4666-8E9B-555376EB7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Attach</a:t>
            </a:r>
            <a:r>
              <a:rPr lang="fr-BE" dirty="0"/>
              <a:t> a « User Group » to « User Marc » - Method 2</a:t>
            </a:r>
            <a:endParaRPr lang="en-B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633D1A-7599-47A9-8D1F-CFECEC452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141</a:t>
            </a:fld>
            <a:endParaRPr lang="en-B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1295635-2312-4CF4-85C5-D1D55EE44C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10974"/>
            <a:ext cx="6538546" cy="4881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518060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39FC1F5-1886-4859-92E5-900D120CA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User </a:t>
            </a:r>
            <a:r>
              <a:rPr lang="fr-BE" dirty="0" err="1"/>
              <a:t>Roles</a:t>
            </a:r>
            <a:r>
              <a:rPr lang="fr-BE" dirty="0"/>
              <a:t> - </a:t>
            </a:r>
            <a:r>
              <a:rPr lang="fr-BE" dirty="0" err="1"/>
              <a:t>Modify</a:t>
            </a:r>
            <a:endParaRPr lang="en-BE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1827CF0-2BF9-47D4-B965-09B3BE63E7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E421D5-434E-487A-8416-C10783BA0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142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508313812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8602178-544B-4666-8E9B-555376EB7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« User </a:t>
            </a:r>
            <a:r>
              <a:rPr lang="fr-BE" dirty="0" err="1"/>
              <a:t>Roles</a:t>
            </a:r>
            <a:r>
              <a:rPr lang="fr-BE" dirty="0"/>
              <a:t> »</a:t>
            </a:r>
            <a:endParaRPr lang="en-B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633D1A-7599-47A9-8D1F-CFECEC452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143</a:t>
            </a:fld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4D86A8-1B8F-4193-84CE-145CD388F3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8475" y="0"/>
            <a:ext cx="1533525" cy="52197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04D4F20-9E63-4270-A599-43F222F09A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192" y="3790736"/>
            <a:ext cx="8191500" cy="24955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145DD76-E862-4591-9557-441C883B3B32}"/>
              </a:ext>
            </a:extLst>
          </p:cNvPr>
          <p:cNvSpPr txBox="1"/>
          <p:nvPr/>
        </p:nvSpPr>
        <p:spPr>
          <a:xfrm>
            <a:off x="923192" y="941614"/>
            <a:ext cx="7420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 err="1"/>
              <a:t>We</a:t>
            </a:r>
            <a:r>
              <a:rPr lang="fr-BE" dirty="0"/>
              <a:t> </a:t>
            </a:r>
            <a:r>
              <a:rPr lang="fr-BE" dirty="0" err="1"/>
              <a:t>define</a:t>
            </a:r>
            <a:r>
              <a:rPr lang="fr-BE" dirty="0"/>
              <a:t> a « </a:t>
            </a:r>
            <a:r>
              <a:rPr lang="fr-BE" dirty="0" err="1"/>
              <a:t>Role</a:t>
            </a:r>
            <a:r>
              <a:rPr lang="fr-BE" dirty="0"/>
              <a:t> » </a:t>
            </a:r>
            <a:r>
              <a:rPr lang="fr-BE" dirty="0" err="1"/>
              <a:t>that</a:t>
            </a:r>
            <a:r>
              <a:rPr lang="fr-BE" dirty="0"/>
              <a:t> </a:t>
            </a:r>
            <a:r>
              <a:rPr lang="fr-BE" dirty="0" err="1"/>
              <a:t>aggregates</a:t>
            </a:r>
            <a:r>
              <a:rPr lang="fr-BE" dirty="0"/>
              <a:t> </a:t>
            </a:r>
            <a:r>
              <a:rPr lang="fr-BE" dirty="0" err="1"/>
              <a:t>two</a:t>
            </a:r>
            <a:r>
              <a:rPr lang="fr-BE" dirty="0"/>
              <a:t> « Groups » </a:t>
            </a:r>
            <a:endParaRPr lang="en-BE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01BC583-2DD8-4B99-B6E0-A89FD882E0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3192" y="1530325"/>
            <a:ext cx="7724775" cy="179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256302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8602178-544B-4666-8E9B-555376EB7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Attach</a:t>
            </a:r>
            <a:r>
              <a:rPr lang="fr-BE" dirty="0"/>
              <a:t> « User Paula » to a « User </a:t>
            </a:r>
            <a:r>
              <a:rPr lang="fr-BE" dirty="0" err="1"/>
              <a:t>Role</a:t>
            </a:r>
            <a:r>
              <a:rPr lang="fr-BE" dirty="0"/>
              <a:t> » 1/2</a:t>
            </a:r>
            <a:endParaRPr lang="en-B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633D1A-7599-47A9-8D1F-CFECEC452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144</a:t>
            </a:fld>
            <a:endParaRPr lang="en-B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D4C2D3E-B1FD-4C5A-BFCF-5DBCB1C00E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35739"/>
            <a:ext cx="7311288" cy="495483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536397D-2021-422A-B0BD-6560CC954BC8}"/>
              </a:ext>
            </a:extLst>
          </p:cNvPr>
          <p:cNvSpPr txBox="1"/>
          <p:nvPr/>
        </p:nvSpPr>
        <p:spPr>
          <a:xfrm>
            <a:off x="838200" y="958361"/>
            <a:ext cx="78954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BE" dirty="0"/>
              <a:t>Once a « </a:t>
            </a:r>
            <a:r>
              <a:rPr lang="fr-BE" dirty="0" err="1"/>
              <a:t>Role</a:t>
            </a:r>
            <a:r>
              <a:rPr lang="fr-BE" dirty="0"/>
              <a:t> » </a:t>
            </a:r>
            <a:r>
              <a:rPr lang="fr-BE" dirty="0" err="1"/>
              <a:t>is</a:t>
            </a:r>
            <a:r>
              <a:rPr lang="fr-BE" dirty="0"/>
              <a:t> </a:t>
            </a:r>
            <a:r>
              <a:rPr lang="fr-BE" dirty="0" err="1"/>
              <a:t>defined</a:t>
            </a:r>
            <a:r>
              <a:rPr lang="fr-BE" dirty="0"/>
              <a:t>, </a:t>
            </a:r>
            <a:r>
              <a:rPr lang="fr-BE" dirty="0" err="1"/>
              <a:t>it</a:t>
            </a:r>
            <a:r>
              <a:rPr lang="fr-BE" dirty="0"/>
              <a:t> can </a:t>
            </a:r>
            <a:r>
              <a:rPr lang="fr-BE" dirty="0" err="1"/>
              <a:t>be</a:t>
            </a:r>
            <a:r>
              <a:rPr lang="fr-BE" dirty="0"/>
              <a:t> </a:t>
            </a:r>
            <a:r>
              <a:rPr lang="fr-BE" dirty="0" err="1"/>
              <a:t>referenced</a:t>
            </a:r>
            <a:r>
              <a:rPr lang="fr-BE" dirty="0"/>
              <a:t> by a « User » </a:t>
            </a:r>
          </a:p>
          <a:p>
            <a:pPr marL="285750" indent="-285750">
              <a:buFontTx/>
              <a:buChar char="-"/>
            </a:pPr>
            <a:r>
              <a:rPr lang="fr-BE" dirty="0" err="1"/>
              <a:t>Attaching</a:t>
            </a:r>
            <a:r>
              <a:rPr lang="fr-BE" dirty="0"/>
              <a:t> a « </a:t>
            </a:r>
            <a:r>
              <a:rPr lang="fr-BE" dirty="0" err="1"/>
              <a:t>Role</a:t>
            </a:r>
            <a:r>
              <a:rPr lang="fr-BE" dirty="0"/>
              <a:t> » </a:t>
            </a:r>
            <a:r>
              <a:rPr lang="fr-BE" dirty="0" err="1"/>
              <a:t>allows</a:t>
            </a:r>
            <a:r>
              <a:rPr lang="fr-BE" dirty="0"/>
              <a:t> </a:t>
            </a:r>
            <a:r>
              <a:rPr lang="fr-BE" dirty="0" err="1"/>
              <a:t>also</a:t>
            </a:r>
            <a:r>
              <a:rPr lang="fr-BE" dirty="0"/>
              <a:t> to </a:t>
            </a:r>
            <a:r>
              <a:rPr lang="fr-BE" dirty="0" err="1"/>
              <a:t>restrain</a:t>
            </a:r>
            <a:r>
              <a:rPr lang="fr-BE" dirty="0"/>
              <a:t> the « </a:t>
            </a:r>
            <a:r>
              <a:rPr lang="fr-BE" dirty="0" err="1"/>
              <a:t>from</a:t>
            </a:r>
            <a:r>
              <a:rPr lang="fr-BE" dirty="0"/>
              <a:t> » and « to » dates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4186571951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8602178-544B-4666-8E9B-555376EB7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Attach</a:t>
            </a:r>
            <a:r>
              <a:rPr lang="fr-BE" dirty="0"/>
              <a:t> « User Paula » to a « User </a:t>
            </a:r>
            <a:r>
              <a:rPr lang="fr-BE" dirty="0" err="1"/>
              <a:t>Role</a:t>
            </a:r>
            <a:r>
              <a:rPr lang="fr-BE" dirty="0"/>
              <a:t> » 2/2</a:t>
            </a:r>
            <a:endParaRPr lang="en-B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633D1A-7599-47A9-8D1F-CFECEC452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145</a:t>
            </a:fld>
            <a:endParaRPr lang="en-BE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36397D-2021-422A-B0BD-6560CC954BC8}"/>
              </a:ext>
            </a:extLst>
          </p:cNvPr>
          <p:cNvSpPr txBox="1"/>
          <p:nvPr/>
        </p:nvSpPr>
        <p:spPr>
          <a:xfrm>
            <a:off x="688731" y="914400"/>
            <a:ext cx="92377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BE" dirty="0" err="1"/>
              <a:t>We</a:t>
            </a:r>
            <a:r>
              <a:rPr lang="fr-BE" dirty="0"/>
              <a:t> must </a:t>
            </a:r>
            <a:r>
              <a:rPr lang="fr-BE" dirty="0" err="1"/>
              <a:t>remember</a:t>
            </a:r>
            <a:r>
              <a:rPr lang="fr-BE" dirty="0"/>
              <a:t> </a:t>
            </a:r>
            <a:r>
              <a:rPr lang="fr-BE" dirty="0" err="1"/>
              <a:t>that</a:t>
            </a:r>
            <a:r>
              <a:rPr lang="fr-BE" dirty="0"/>
              <a:t> « User Paula » has no </a:t>
            </a:r>
            <a:r>
              <a:rPr lang="fr-BE" dirty="0" err="1"/>
              <a:t>reference</a:t>
            </a:r>
            <a:r>
              <a:rPr lang="fr-BE" dirty="0"/>
              <a:t> </a:t>
            </a:r>
            <a:r>
              <a:rPr lang="fr-BE" dirty="0" err="1"/>
              <a:t>so</a:t>
            </a:r>
            <a:r>
              <a:rPr lang="fr-BE" dirty="0"/>
              <a:t> far to « </a:t>
            </a:r>
            <a:r>
              <a:rPr lang="fr-BE" dirty="0" err="1"/>
              <a:t>Company</a:t>
            </a:r>
            <a:r>
              <a:rPr lang="fr-BE" dirty="0"/>
              <a:t> COM01 »</a:t>
            </a:r>
          </a:p>
          <a:p>
            <a:pPr marL="285750" indent="-285750">
              <a:buFontTx/>
              <a:buChar char="-"/>
            </a:pPr>
            <a:r>
              <a:rPr lang="fr-BE" dirty="0"/>
              <a:t>In </a:t>
            </a:r>
            <a:r>
              <a:rPr lang="fr-BE" dirty="0" err="1"/>
              <a:t>order</a:t>
            </a:r>
            <a:r>
              <a:rPr lang="fr-BE" dirty="0"/>
              <a:t> to </a:t>
            </a:r>
            <a:r>
              <a:rPr lang="fr-BE" dirty="0" err="1"/>
              <a:t>obtain</a:t>
            </a:r>
            <a:r>
              <a:rPr lang="fr-BE" dirty="0"/>
              <a:t> the </a:t>
            </a:r>
            <a:r>
              <a:rPr lang="fr-BE" dirty="0" err="1"/>
              <a:t>intended</a:t>
            </a:r>
            <a:r>
              <a:rPr lang="fr-BE" dirty="0"/>
              <a:t> </a:t>
            </a:r>
            <a:r>
              <a:rPr lang="fr-BE" dirty="0" err="1"/>
              <a:t>result</a:t>
            </a:r>
            <a:r>
              <a:rPr lang="fr-BE" dirty="0"/>
              <a:t> for « User Paula », i.e. </a:t>
            </a:r>
            <a:r>
              <a:rPr lang="fr-BE" dirty="0" err="1"/>
              <a:t>displaying</a:t>
            </a:r>
            <a:r>
              <a:rPr lang="fr-BE" dirty="0"/>
              <a:t> the « Country » and « Currency » Menu </a:t>
            </a:r>
            <a:r>
              <a:rPr lang="fr-BE" dirty="0" err="1"/>
              <a:t>Tree</a:t>
            </a:r>
            <a:r>
              <a:rPr lang="fr-BE" dirty="0"/>
              <a:t> Items, </a:t>
            </a:r>
            <a:r>
              <a:rPr lang="fr-BE" dirty="0" err="1"/>
              <a:t>we</a:t>
            </a:r>
            <a:r>
              <a:rPr lang="fr-BE" dirty="0"/>
              <a:t> must </a:t>
            </a:r>
            <a:r>
              <a:rPr lang="fr-BE" dirty="0" err="1"/>
              <a:t>add</a:t>
            </a:r>
            <a:r>
              <a:rPr lang="fr-BE" dirty="0"/>
              <a:t> </a:t>
            </a:r>
            <a:r>
              <a:rPr lang="fr-BE" dirty="0" err="1"/>
              <a:t>that</a:t>
            </a:r>
            <a:r>
              <a:rPr lang="fr-BE" dirty="0"/>
              <a:t> </a:t>
            </a:r>
            <a:r>
              <a:rPr lang="fr-BE" dirty="0" err="1"/>
              <a:t>reference</a:t>
            </a:r>
            <a:r>
              <a:rPr lang="fr-BE" dirty="0"/>
              <a:t>.</a:t>
            </a:r>
            <a:endParaRPr lang="en-B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AD00590-083D-4F51-8F76-AB276CF8AF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195512"/>
            <a:ext cx="7791450" cy="406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176186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39FC1F5-1886-4859-92E5-900D120CA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User </a:t>
            </a:r>
            <a:r>
              <a:rPr lang="fr-BE" dirty="0" err="1"/>
              <a:t>Capabilities</a:t>
            </a:r>
            <a:r>
              <a:rPr lang="fr-BE" dirty="0"/>
              <a:t> - Post</a:t>
            </a:r>
            <a:endParaRPr lang="en-BE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9C428B2-E0FE-451F-A771-1F4595C35A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E421D5-434E-487A-8416-C10783BA0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146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907377564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8602178-544B-4666-8E9B-555376EB7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State - User </a:t>
            </a:r>
            <a:r>
              <a:rPr lang="fr-BE" dirty="0" err="1"/>
              <a:t>Capabilities</a:t>
            </a:r>
            <a:endParaRPr lang="en-B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633D1A-7599-47A9-8D1F-CFECEC452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147</a:t>
            </a:fld>
            <a:endParaRPr lang="en-B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1A5E38A-0A2D-40EC-8128-950D2ACFC0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176876"/>
            <a:ext cx="7624396" cy="25345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573F48F-4D78-4D4C-BD90-8100F0C3EA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987" y="4413863"/>
            <a:ext cx="7603759" cy="199410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E471264-2981-4F99-B788-8AFD22134EFF}"/>
              </a:ext>
            </a:extLst>
          </p:cNvPr>
          <p:cNvSpPr txBox="1"/>
          <p:nvPr/>
        </p:nvSpPr>
        <p:spPr>
          <a:xfrm>
            <a:off x="8593016" y="2251256"/>
            <a:ext cx="1562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/>
              <a:t>« User Marc »</a:t>
            </a:r>
            <a:endParaRPr lang="en-BE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697E1F5-FB70-48D4-B656-2261B15D8299}"/>
              </a:ext>
            </a:extLst>
          </p:cNvPr>
          <p:cNvSpPr txBox="1"/>
          <p:nvPr/>
        </p:nvSpPr>
        <p:spPr>
          <a:xfrm>
            <a:off x="8593015" y="5041584"/>
            <a:ext cx="2083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/>
              <a:t>« User Paula »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42068890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809FB-C1A5-4569-88F6-409F4B4EC8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Entity</a:t>
            </a:r>
            <a:r>
              <a:rPr lang="fr-BE" dirty="0"/>
              <a:t> - </a:t>
            </a:r>
            <a:r>
              <a:rPr lang="fr-BE" dirty="0" err="1"/>
              <a:t>Filters</a:t>
            </a:r>
            <a:endParaRPr lang="en-B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65B6D8-4B81-426B-AD8A-E3D543C0A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15</a:t>
            </a:fld>
            <a:endParaRPr lang="en-B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BF86D3F-320D-40D4-AF52-2A0443524949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4CD543-8466-457D-8DA9-63098C414591}"/>
              </a:ext>
            </a:extLst>
          </p:cNvPr>
          <p:cNvSpPr txBox="1"/>
          <p:nvPr/>
        </p:nvSpPr>
        <p:spPr>
          <a:xfrm>
            <a:off x="838200" y="827314"/>
            <a:ext cx="111720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BE" dirty="0"/>
              <a:t>The </a:t>
            </a:r>
            <a:r>
              <a:rPr lang="fr-BE" dirty="0" err="1"/>
              <a:t>proposed</a:t>
            </a:r>
            <a:r>
              <a:rPr lang="fr-BE" dirty="0"/>
              <a:t> </a:t>
            </a:r>
            <a:r>
              <a:rPr lang="fr-BE" dirty="0" err="1"/>
              <a:t>filter</a:t>
            </a:r>
            <a:r>
              <a:rPr lang="fr-BE" dirty="0"/>
              <a:t> </a:t>
            </a:r>
            <a:r>
              <a:rPr lang="fr-BE" dirty="0" err="1"/>
              <a:t>depends</a:t>
            </a:r>
            <a:r>
              <a:rPr lang="fr-BE" dirty="0"/>
              <a:t> on the </a:t>
            </a:r>
            <a:r>
              <a:rPr lang="fr-BE" dirty="0" err="1"/>
              <a:t>entity</a:t>
            </a:r>
            <a:r>
              <a:rPr lang="fr-BE" dirty="0"/>
              <a:t> </a:t>
            </a:r>
            <a:r>
              <a:rPr lang="fr-BE" dirty="0" err="1"/>
              <a:t>properties</a:t>
            </a:r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 err="1"/>
              <a:t>Here</a:t>
            </a:r>
            <a:r>
              <a:rPr lang="fr-BE" dirty="0"/>
              <a:t> an </a:t>
            </a:r>
            <a:r>
              <a:rPr lang="fr-BE" dirty="0" err="1"/>
              <a:t>example</a:t>
            </a:r>
            <a:r>
              <a:rPr lang="fr-BE" dirty="0"/>
              <a:t> for the </a:t>
            </a:r>
            <a:r>
              <a:rPr lang="fr-BE" dirty="0" err="1"/>
              <a:t>entity</a:t>
            </a:r>
            <a:r>
              <a:rPr lang="fr-BE" dirty="0"/>
              <a:t> « Party »</a:t>
            </a:r>
            <a:endParaRPr lang="en-BE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3E54D97-9041-4F0B-AEFC-2A872E758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36345"/>
            <a:ext cx="2533650" cy="25050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1E83FC9-61F7-4698-B64F-AB3B193BA7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8470" y="1630008"/>
            <a:ext cx="6154981" cy="4945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6590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8602178-544B-4666-8E9B-555376EB7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Entity</a:t>
            </a:r>
            <a:r>
              <a:rPr lang="fr-BE" dirty="0"/>
              <a:t> - Menu Bars - An </a:t>
            </a:r>
            <a:r>
              <a:rPr lang="fr-BE" dirty="0" err="1"/>
              <a:t>overview</a:t>
            </a:r>
            <a:endParaRPr lang="en-B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0E734F-8298-48DF-9657-AA598445572F}"/>
              </a:ext>
            </a:extLst>
          </p:cNvPr>
          <p:cNvSpPr txBox="1"/>
          <p:nvPr/>
        </p:nvSpPr>
        <p:spPr>
          <a:xfrm>
            <a:off x="7151078" y="905607"/>
            <a:ext cx="441080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fr-BE" dirty="0"/>
              <a:t>Vertical menu bar</a:t>
            </a:r>
            <a:br>
              <a:rPr lang="fr-BE" dirty="0"/>
            </a:br>
            <a:r>
              <a:rPr lang="fr-BE" dirty="0"/>
              <a:t>displays all possible </a:t>
            </a:r>
            <a:r>
              <a:rPr lang="fr-BE" dirty="0" err="1"/>
              <a:t>operations</a:t>
            </a:r>
            <a:endParaRPr lang="fr-BE" dirty="0"/>
          </a:p>
          <a:p>
            <a:pPr marL="342900" indent="-342900">
              <a:buFont typeface="+mj-lt"/>
              <a:buAutoNum type="arabicPeriod"/>
            </a:pPr>
            <a:r>
              <a:rPr lang="fr-BE" dirty="0"/>
              <a:t>Horizontal menu bar</a:t>
            </a:r>
            <a:br>
              <a:rPr lang="fr-BE" dirty="0"/>
            </a:br>
            <a:r>
              <a:rPr lang="fr-BE" dirty="0"/>
              <a:t>displays </a:t>
            </a:r>
            <a:r>
              <a:rPr lang="fr-BE" dirty="0" err="1"/>
              <a:t>some</a:t>
            </a:r>
            <a:r>
              <a:rPr lang="fr-BE" dirty="0"/>
              <a:t> </a:t>
            </a:r>
            <a:r>
              <a:rPr lang="fr-BE" dirty="0" err="1"/>
              <a:t>entity</a:t>
            </a:r>
            <a:r>
              <a:rPr lang="fr-BE" dirty="0"/>
              <a:t> or </a:t>
            </a:r>
            <a:r>
              <a:rPr lang="fr-BE" dirty="0" err="1"/>
              <a:t>list</a:t>
            </a:r>
            <a:r>
              <a:rPr lang="fr-BE" dirty="0"/>
              <a:t> </a:t>
            </a:r>
            <a:r>
              <a:rPr lang="fr-BE" dirty="0" err="1"/>
              <a:t>operations</a:t>
            </a:r>
            <a:endParaRPr lang="fr-BE" dirty="0"/>
          </a:p>
          <a:p>
            <a:pPr marL="342900" indent="-342900">
              <a:buFont typeface="+mj-lt"/>
              <a:buAutoNum type="arabicPeriod"/>
            </a:pPr>
            <a:r>
              <a:rPr lang="fr-BE" dirty="0"/>
              <a:t>Horizontal menu bars</a:t>
            </a:r>
            <a:br>
              <a:rPr lang="fr-BE" dirty="0"/>
            </a:br>
            <a:r>
              <a:rPr lang="fr-BE" dirty="0"/>
              <a:t>display intra-</a:t>
            </a:r>
            <a:r>
              <a:rPr lang="fr-BE" dirty="0" err="1"/>
              <a:t>entity</a:t>
            </a:r>
            <a:r>
              <a:rPr lang="fr-BE" dirty="0"/>
              <a:t> </a:t>
            </a:r>
            <a:r>
              <a:rPr lang="fr-BE" dirty="0" err="1"/>
              <a:t>operations</a:t>
            </a:r>
            <a:endParaRPr lang="fr-B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DF618D-3082-4CA7-BE67-6D36096126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16</a:t>
            </a:fld>
            <a:endParaRPr lang="en-B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AF94E0C-3BF3-4811-BB78-EEFEFF2E6717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7C78996-4FE2-47D1-A7A1-55692F5C0B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05607"/>
            <a:ext cx="6114684" cy="4591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9056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8602178-544B-4666-8E9B-555376EB7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Entity</a:t>
            </a:r>
            <a:r>
              <a:rPr lang="fr-BE" dirty="0"/>
              <a:t> - Menu Bars - Vertical Menu Bar</a:t>
            </a:r>
            <a:endParaRPr lang="en-B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0E734F-8298-48DF-9657-AA598445572F}"/>
              </a:ext>
            </a:extLst>
          </p:cNvPr>
          <p:cNvSpPr txBox="1"/>
          <p:nvPr/>
        </p:nvSpPr>
        <p:spPr>
          <a:xfrm>
            <a:off x="3297677" y="1011829"/>
            <a:ext cx="8764621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fr-BE" dirty="0"/>
              <a:t>1 switch </a:t>
            </a:r>
            <a:r>
              <a:rPr lang="fr-BE" dirty="0" err="1"/>
              <a:t>view</a:t>
            </a:r>
            <a:r>
              <a:rPr lang="fr-BE" dirty="0"/>
              <a:t> </a:t>
            </a:r>
            <a:r>
              <a:rPr lang="fr-BE" dirty="0" err="1"/>
              <a:t>from</a:t>
            </a:r>
            <a:r>
              <a:rPr lang="fr-BE" dirty="0"/>
              <a:t> « item </a:t>
            </a:r>
            <a:r>
              <a:rPr lang="fr-BE" dirty="0" err="1"/>
              <a:t>list</a:t>
            </a:r>
            <a:r>
              <a:rPr lang="fr-BE" dirty="0"/>
              <a:t> » to « item »</a:t>
            </a:r>
          </a:p>
          <a:p>
            <a:pPr marL="285750" indent="-285750">
              <a:buFontTx/>
              <a:buChar char="-"/>
            </a:pPr>
            <a:r>
              <a:rPr lang="fr-BE" dirty="0"/>
              <a:t>2 «  item  » : </a:t>
            </a:r>
            <a:r>
              <a:rPr lang="fr-BE" dirty="0" err="1"/>
              <a:t>previous</a:t>
            </a:r>
            <a:r>
              <a:rPr lang="fr-BE" dirty="0"/>
              <a:t> in </a:t>
            </a:r>
            <a:r>
              <a:rPr lang="fr-BE" dirty="0" err="1"/>
              <a:t>list</a:t>
            </a:r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/>
              <a:t>3 «  item  » : position in </a:t>
            </a:r>
            <a:r>
              <a:rPr lang="fr-BE" dirty="0" err="1"/>
              <a:t>list</a:t>
            </a:r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/>
              <a:t>4 «  item  » : </a:t>
            </a:r>
            <a:r>
              <a:rPr lang="fr-BE" dirty="0" err="1"/>
              <a:t>next</a:t>
            </a:r>
            <a:r>
              <a:rPr lang="fr-BE" dirty="0"/>
              <a:t> in </a:t>
            </a:r>
            <a:r>
              <a:rPr lang="fr-BE" dirty="0" err="1"/>
              <a:t>list</a:t>
            </a:r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/>
              <a:t>5 «  item  » : start </a:t>
            </a:r>
            <a:r>
              <a:rPr lang="fr-BE" dirty="0" err="1"/>
              <a:t>adding</a:t>
            </a:r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/>
              <a:t>6 «  item  » : </a:t>
            </a:r>
            <a:r>
              <a:rPr lang="fr-BE" dirty="0" err="1"/>
              <a:t>save</a:t>
            </a:r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/>
              <a:t>7 « item </a:t>
            </a:r>
            <a:r>
              <a:rPr lang="fr-BE" dirty="0" err="1"/>
              <a:t>list</a:t>
            </a:r>
            <a:r>
              <a:rPr lang="fr-BE" dirty="0"/>
              <a:t> » or « item » : </a:t>
            </a:r>
            <a:r>
              <a:rPr lang="fr-BE" dirty="0" err="1"/>
              <a:t>reload</a:t>
            </a:r>
            <a:r>
              <a:rPr lang="fr-BE" dirty="0"/>
              <a:t> / undo / </a:t>
            </a:r>
            <a:r>
              <a:rPr lang="fr-BE" dirty="0" err="1"/>
              <a:t>refresh</a:t>
            </a:r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/>
              <a:t>8 « item » : duplicate</a:t>
            </a:r>
          </a:p>
          <a:p>
            <a:pPr marL="285750" indent="-285750">
              <a:buFontTx/>
              <a:buChar char="-"/>
            </a:pPr>
            <a:r>
              <a:rPr lang="fr-BE" dirty="0"/>
              <a:t>9 « item » : </a:t>
            </a:r>
            <a:r>
              <a:rPr lang="fr-BE" dirty="0" err="1"/>
              <a:t>delete</a:t>
            </a:r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/>
              <a:t>10 « item </a:t>
            </a:r>
            <a:r>
              <a:rPr lang="fr-BE" dirty="0" err="1"/>
              <a:t>list</a:t>
            </a:r>
            <a:r>
              <a:rPr lang="fr-BE" dirty="0"/>
              <a:t> » : </a:t>
            </a:r>
            <a:r>
              <a:rPr lang="fr-BE" dirty="0" err="1"/>
              <a:t>perform</a:t>
            </a:r>
            <a:r>
              <a:rPr lang="fr-BE" dirty="0"/>
              <a:t> </a:t>
            </a:r>
            <a:r>
              <a:rPr lang="fr-BE" dirty="0" err="1"/>
              <a:t>operation</a:t>
            </a:r>
            <a:r>
              <a:rPr lang="fr-BE" dirty="0"/>
              <a:t> </a:t>
            </a:r>
            <a:r>
              <a:rPr lang="fr-BE" dirty="0" err="1"/>
              <a:t>that</a:t>
            </a:r>
            <a:r>
              <a:rPr lang="fr-BE" dirty="0"/>
              <a:t> </a:t>
            </a:r>
            <a:r>
              <a:rPr lang="fr-BE" dirty="0" err="1"/>
              <a:t>is</a:t>
            </a:r>
            <a:r>
              <a:rPr lang="fr-BE" dirty="0"/>
              <a:t> </a:t>
            </a:r>
            <a:r>
              <a:rPr lang="fr-BE" dirty="0" err="1"/>
              <a:t>specific</a:t>
            </a:r>
            <a:r>
              <a:rPr lang="fr-BE" dirty="0"/>
              <a:t> of </a:t>
            </a:r>
            <a:r>
              <a:rPr lang="fr-BE" dirty="0" err="1"/>
              <a:t>this</a:t>
            </a:r>
            <a:r>
              <a:rPr lang="fr-BE" dirty="0"/>
              <a:t> </a:t>
            </a:r>
            <a:r>
              <a:rPr lang="fr-BE" dirty="0" err="1"/>
              <a:t>list</a:t>
            </a:r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/>
              <a:t>11</a:t>
            </a:r>
          </a:p>
          <a:p>
            <a:pPr marL="285750" indent="-285750">
              <a:buFontTx/>
              <a:buChar char="-"/>
            </a:pPr>
            <a:r>
              <a:rPr lang="fr-BE" dirty="0"/>
              <a:t>12 « item » : </a:t>
            </a:r>
            <a:r>
              <a:rPr lang="fr-BE" dirty="0" err="1"/>
              <a:t>attach</a:t>
            </a:r>
            <a:r>
              <a:rPr lang="fr-BE" dirty="0"/>
              <a:t> one or more documents (e.g. of type docx, xlsx</a:t>
            </a:r>
            <a:r>
              <a:rPr lang="fr-BE"/>
              <a:t>, etc.)</a:t>
            </a:r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/>
              <a:t>13 « item » : </a:t>
            </a:r>
            <a:r>
              <a:rPr lang="fr-BE" dirty="0" err="1"/>
              <a:t>attach</a:t>
            </a:r>
            <a:r>
              <a:rPr lang="fr-BE" dirty="0"/>
              <a:t> a note</a:t>
            </a:r>
          </a:p>
          <a:p>
            <a:pPr marL="285750" indent="-285750">
              <a:buFontTx/>
              <a:buChar char="-"/>
            </a:pPr>
            <a:r>
              <a:rPr lang="fr-BE" dirty="0"/>
              <a:t>14 « item » : actions </a:t>
            </a:r>
            <a:r>
              <a:rPr lang="fr-BE" dirty="0" err="1"/>
              <a:t>that</a:t>
            </a:r>
            <a:r>
              <a:rPr lang="fr-BE" dirty="0"/>
              <a:t> are </a:t>
            </a:r>
            <a:r>
              <a:rPr lang="fr-BE" dirty="0" err="1"/>
              <a:t>specific</a:t>
            </a:r>
            <a:r>
              <a:rPr lang="fr-BE" dirty="0"/>
              <a:t> of the </a:t>
            </a:r>
            <a:r>
              <a:rPr lang="fr-BE" dirty="0" err="1"/>
              <a:t>entity</a:t>
            </a:r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/>
              <a:t>15</a:t>
            </a:r>
          </a:p>
          <a:p>
            <a:pPr marL="285750" indent="-285750">
              <a:buFontTx/>
              <a:buChar char="-"/>
            </a:pPr>
            <a:r>
              <a:rPr lang="fr-BE" dirty="0"/>
              <a:t>16 «  item  » : </a:t>
            </a:r>
            <a:r>
              <a:rPr lang="fr-BE" dirty="0" err="1"/>
              <a:t>print</a:t>
            </a:r>
            <a:endParaRPr lang="fr-BE" dirty="0"/>
          </a:p>
          <a:p>
            <a:pPr marL="285750" indent="-285750">
              <a:buFontTx/>
              <a:buChar char="-"/>
            </a:pPr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/>
              <a:t>17</a:t>
            </a:r>
          </a:p>
          <a:p>
            <a:pPr marL="285750" indent="-285750">
              <a:buFontTx/>
              <a:buChar char="-"/>
            </a:pPr>
            <a:r>
              <a:rPr lang="fr-BE" dirty="0"/>
              <a:t>18</a:t>
            </a:r>
          </a:p>
          <a:p>
            <a:pPr marL="285750" indent="-285750">
              <a:buFontTx/>
              <a:buChar char="-"/>
            </a:pPr>
            <a:r>
              <a:rPr lang="fr-BE" dirty="0"/>
              <a:t>19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4600F3-BD0F-4BEA-84AB-DC000F7632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305" y="827314"/>
            <a:ext cx="1461138" cy="5923109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A18012-7886-484F-8378-72E9FBA1D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17</a:t>
            </a:fld>
            <a:endParaRPr lang="en-B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A09570-432A-482C-8F13-F93DB1FBC340}"/>
              </a:ext>
            </a:extLst>
          </p:cNvPr>
          <p:cNvSpPr txBox="1"/>
          <p:nvPr/>
        </p:nvSpPr>
        <p:spPr>
          <a:xfrm>
            <a:off x="2203937" y="1104162"/>
            <a:ext cx="1536247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fr-BE" sz="1400" dirty="0"/>
              <a:t>1</a:t>
            </a:r>
          </a:p>
          <a:p>
            <a:pPr marL="285750" indent="-285750">
              <a:buFontTx/>
              <a:buChar char="-"/>
            </a:pPr>
            <a:r>
              <a:rPr lang="fr-BE" sz="1400" dirty="0"/>
              <a:t>2</a:t>
            </a:r>
          </a:p>
          <a:p>
            <a:pPr marL="285750" indent="-285750">
              <a:buFontTx/>
              <a:buChar char="-"/>
            </a:pPr>
            <a:r>
              <a:rPr lang="fr-BE" sz="1400" dirty="0"/>
              <a:t>3</a:t>
            </a:r>
          </a:p>
          <a:p>
            <a:pPr marL="285750" indent="-285750">
              <a:buFontTx/>
              <a:buChar char="-"/>
            </a:pPr>
            <a:r>
              <a:rPr lang="fr-BE" sz="1400" dirty="0"/>
              <a:t>4</a:t>
            </a:r>
          </a:p>
          <a:p>
            <a:endParaRPr lang="fr-BE" sz="1400" dirty="0"/>
          </a:p>
          <a:p>
            <a:pPr marL="285750" indent="-285750">
              <a:buFontTx/>
              <a:buChar char="-"/>
            </a:pPr>
            <a:r>
              <a:rPr lang="fr-BE" sz="1400" dirty="0"/>
              <a:t>5</a:t>
            </a:r>
          </a:p>
          <a:p>
            <a:pPr marL="285750" indent="-285750">
              <a:buFontTx/>
              <a:buChar char="-"/>
            </a:pPr>
            <a:r>
              <a:rPr lang="fr-BE" sz="1400" dirty="0"/>
              <a:t>6</a:t>
            </a:r>
          </a:p>
          <a:p>
            <a:pPr marL="285750" indent="-285750">
              <a:buFontTx/>
              <a:buChar char="-"/>
            </a:pPr>
            <a:r>
              <a:rPr lang="fr-BE" sz="1400" dirty="0"/>
              <a:t>7</a:t>
            </a:r>
          </a:p>
          <a:p>
            <a:pPr marL="285750" indent="-285750">
              <a:buFontTx/>
              <a:buChar char="-"/>
            </a:pPr>
            <a:r>
              <a:rPr lang="fr-BE" sz="1400" dirty="0"/>
              <a:t>8</a:t>
            </a:r>
          </a:p>
          <a:p>
            <a:pPr marL="285750" indent="-285750">
              <a:buFontTx/>
              <a:buChar char="-"/>
            </a:pPr>
            <a:r>
              <a:rPr lang="fr-BE" sz="1400" dirty="0"/>
              <a:t>9</a:t>
            </a:r>
          </a:p>
          <a:p>
            <a:pPr marL="285750" indent="-285750">
              <a:buFontTx/>
              <a:buChar char="-"/>
            </a:pPr>
            <a:endParaRPr lang="fr-BE" sz="1400" dirty="0"/>
          </a:p>
          <a:p>
            <a:pPr marL="285750" indent="-285750">
              <a:buFontTx/>
              <a:buChar char="-"/>
            </a:pPr>
            <a:r>
              <a:rPr lang="fr-BE" sz="1400" dirty="0"/>
              <a:t>10</a:t>
            </a:r>
          </a:p>
          <a:p>
            <a:pPr marL="285750" indent="-285750">
              <a:buFontTx/>
              <a:buChar char="-"/>
            </a:pPr>
            <a:r>
              <a:rPr lang="fr-BE" sz="1400" dirty="0"/>
              <a:t>11</a:t>
            </a:r>
          </a:p>
          <a:p>
            <a:pPr marL="285750" indent="-285750">
              <a:buFontTx/>
              <a:buChar char="-"/>
            </a:pPr>
            <a:endParaRPr lang="fr-BE" sz="1400" dirty="0"/>
          </a:p>
          <a:p>
            <a:pPr marL="285750" indent="-285750">
              <a:buFontTx/>
              <a:buChar char="-"/>
            </a:pPr>
            <a:r>
              <a:rPr lang="fr-BE" sz="1400" dirty="0"/>
              <a:t>12</a:t>
            </a:r>
          </a:p>
          <a:p>
            <a:pPr marL="285750" indent="-285750">
              <a:buFontTx/>
              <a:buChar char="-"/>
            </a:pPr>
            <a:r>
              <a:rPr lang="fr-BE" sz="1400" dirty="0"/>
              <a:t>13</a:t>
            </a:r>
          </a:p>
          <a:p>
            <a:pPr marL="285750" indent="-285750">
              <a:buFontTx/>
              <a:buChar char="-"/>
            </a:pPr>
            <a:r>
              <a:rPr lang="fr-BE" sz="1400" dirty="0"/>
              <a:t>14</a:t>
            </a:r>
          </a:p>
          <a:p>
            <a:pPr marL="285750" indent="-285750">
              <a:buFontTx/>
              <a:buChar char="-"/>
            </a:pPr>
            <a:endParaRPr lang="fr-BE" sz="1400" dirty="0"/>
          </a:p>
          <a:p>
            <a:pPr marL="285750" indent="-285750">
              <a:buFontTx/>
              <a:buChar char="-"/>
            </a:pPr>
            <a:r>
              <a:rPr lang="fr-BE" sz="1400" dirty="0"/>
              <a:t>15</a:t>
            </a:r>
          </a:p>
          <a:p>
            <a:pPr marL="285750" indent="-285750">
              <a:buFontTx/>
              <a:buChar char="-"/>
            </a:pPr>
            <a:r>
              <a:rPr lang="fr-BE" sz="1400" dirty="0"/>
              <a:t>16</a:t>
            </a:r>
          </a:p>
          <a:p>
            <a:pPr marL="285750" indent="-285750">
              <a:buFontTx/>
              <a:buChar char="-"/>
            </a:pPr>
            <a:r>
              <a:rPr lang="fr-BE" sz="1400" dirty="0"/>
              <a:t>17</a:t>
            </a:r>
          </a:p>
          <a:p>
            <a:pPr marL="285750" indent="-285750">
              <a:buFontTx/>
              <a:buChar char="-"/>
            </a:pPr>
            <a:endParaRPr lang="fr-BE" sz="1400" dirty="0"/>
          </a:p>
          <a:p>
            <a:pPr marL="285750" indent="-285750">
              <a:buFontTx/>
              <a:buChar char="-"/>
            </a:pPr>
            <a:r>
              <a:rPr lang="fr-BE" sz="1400" dirty="0"/>
              <a:t>18</a:t>
            </a:r>
          </a:p>
          <a:p>
            <a:pPr marL="285750" indent="-285750">
              <a:buFontTx/>
              <a:buChar char="-"/>
            </a:pPr>
            <a:r>
              <a:rPr lang="fr-BE" sz="1400" dirty="0"/>
              <a:t>19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B3B5285-3A26-4686-A55A-DE46DC367147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1723813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8602178-544B-4666-8E9B-555376EB7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Entity</a:t>
            </a:r>
            <a:r>
              <a:rPr lang="fr-BE" dirty="0"/>
              <a:t> - Menu Bars - Horizontal Menu Bar</a:t>
            </a:r>
            <a:endParaRPr lang="en-B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0E734F-8298-48DF-9657-AA598445572F}"/>
              </a:ext>
            </a:extLst>
          </p:cNvPr>
          <p:cNvSpPr txBox="1"/>
          <p:nvPr/>
        </p:nvSpPr>
        <p:spPr>
          <a:xfrm>
            <a:off x="749300" y="2197966"/>
            <a:ext cx="1060450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fr-BE" dirty="0"/>
              <a:t>1 switch </a:t>
            </a:r>
            <a:r>
              <a:rPr lang="fr-BE" dirty="0" err="1"/>
              <a:t>view</a:t>
            </a:r>
            <a:r>
              <a:rPr lang="fr-BE" dirty="0"/>
              <a:t> </a:t>
            </a:r>
            <a:r>
              <a:rPr lang="fr-BE" dirty="0" err="1"/>
              <a:t>from</a:t>
            </a:r>
            <a:r>
              <a:rPr lang="fr-BE" dirty="0"/>
              <a:t> « item </a:t>
            </a:r>
            <a:r>
              <a:rPr lang="fr-BE" dirty="0" err="1"/>
              <a:t>list</a:t>
            </a:r>
            <a:r>
              <a:rPr lang="fr-BE" dirty="0"/>
              <a:t> » to « item » (*)</a:t>
            </a:r>
          </a:p>
          <a:p>
            <a:pPr marL="285750" indent="-285750">
              <a:buFontTx/>
              <a:buChar char="-"/>
            </a:pPr>
            <a:r>
              <a:rPr lang="fr-BE" dirty="0"/>
              <a:t>2 « </a:t>
            </a:r>
            <a:r>
              <a:rPr lang="fr-BE" dirty="0" err="1"/>
              <a:t>individual</a:t>
            </a:r>
            <a:r>
              <a:rPr lang="fr-BE" dirty="0"/>
              <a:t> record » : </a:t>
            </a:r>
            <a:r>
              <a:rPr lang="fr-BE" dirty="0" err="1"/>
              <a:t>previous</a:t>
            </a:r>
            <a:r>
              <a:rPr lang="fr-BE" dirty="0"/>
              <a:t> in </a:t>
            </a:r>
            <a:r>
              <a:rPr lang="fr-BE" dirty="0" err="1"/>
              <a:t>list</a:t>
            </a:r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/>
              <a:t>3 « </a:t>
            </a:r>
            <a:r>
              <a:rPr lang="fr-BE" dirty="0" err="1"/>
              <a:t>individual</a:t>
            </a:r>
            <a:r>
              <a:rPr lang="fr-BE" dirty="0"/>
              <a:t> record » : position in </a:t>
            </a:r>
            <a:r>
              <a:rPr lang="fr-BE" dirty="0" err="1"/>
              <a:t>list</a:t>
            </a:r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/>
              <a:t>4 « </a:t>
            </a:r>
            <a:r>
              <a:rPr lang="fr-BE" dirty="0" err="1"/>
              <a:t>individual</a:t>
            </a:r>
            <a:r>
              <a:rPr lang="fr-BE" dirty="0"/>
              <a:t> record » : </a:t>
            </a:r>
            <a:r>
              <a:rPr lang="fr-BE" dirty="0" err="1"/>
              <a:t>next</a:t>
            </a:r>
            <a:r>
              <a:rPr lang="fr-BE" dirty="0"/>
              <a:t> in </a:t>
            </a:r>
            <a:r>
              <a:rPr lang="fr-BE" dirty="0" err="1"/>
              <a:t>list</a:t>
            </a:r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/>
              <a:t>5 « </a:t>
            </a:r>
            <a:r>
              <a:rPr lang="fr-BE" dirty="0" err="1"/>
              <a:t>individual</a:t>
            </a:r>
            <a:r>
              <a:rPr lang="fr-BE" dirty="0"/>
              <a:t> record » : start </a:t>
            </a:r>
            <a:r>
              <a:rPr lang="fr-BE" dirty="0" err="1"/>
              <a:t>adding</a:t>
            </a:r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/>
              <a:t>6 « </a:t>
            </a:r>
            <a:r>
              <a:rPr lang="fr-BE" dirty="0" err="1"/>
              <a:t>individual</a:t>
            </a:r>
            <a:r>
              <a:rPr lang="fr-BE" dirty="0"/>
              <a:t> record » : </a:t>
            </a:r>
            <a:r>
              <a:rPr lang="fr-BE" dirty="0" err="1"/>
              <a:t>save</a:t>
            </a:r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/>
              <a:t>7 « </a:t>
            </a:r>
            <a:r>
              <a:rPr lang="fr-BE" dirty="0" err="1"/>
              <a:t>individual</a:t>
            </a:r>
            <a:r>
              <a:rPr lang="fr-BE" dirty="0"/>
              <a:t> record » and « record </a:t>
            </a:r>
            <a:r>
              <a:rPr lang="fr-BE" dirty="0" err="1"/>
              <a:t>list</a:t>
            </a:r>
            <a:r>
              <a:rPr lang="fr-BE" dirty="0"/>
              <a:t> » : </a:t>
            </a:r>
            <a:r>
              <a:rPr lang="fr-BE" dirty="0" err="1"/>
              <a:t>reload</a:t>
            </a:r>
            <a:r>
              <a:rPr lang="fr-BE" dirty="0"/>
              <a:t> / undo / </a:t>
            </a:r>
            <a:r>
              <a:rPr lang="fr-BE" dirty="0" err="1"/>
              <a:t>refresh</a:t>
            </a:r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/>
              <a:t>8</a:t>
            </a:r>
          </a:p>
          <a:p>
            <a:pPr marL="285750" indent="-285750">
              <a:buFontTx/>
              <a:buChar char="-"/>
            </a:pPr>
            <a:r>
              <a:rPr lang="fr-BE" dirty="0"/>
              <a:t>9</a:t>
            </a:r>
          </a:p>
          <a:p>
            <a:pPr marL="285750" indent="-285750">
              <a:buFontTx/>
              <a:buChar char="-"/>
            </a:pPr>
            <a:r>
              <a:rPr lang="fr-BE" dirty="0"/>
              <a:t>10 « record </a:t>
            </a:r>
            <a:r>
              <a:rPr lang="fr-BE" dirty="0" err="1"/>
              <a:t>list</a:t>
            </a:r>
            <a:r>
              <a:rPr lang="fr-BE" dirty="0"/>
              <a:t> » : </a:t>
            </a:r>
            <a:r>
              <a:rPr lang="fr-BE" dirty="0" err="1"/>
              <a:t>perform</a:t>
            </a:r>
            <a:r>
              <a:rPr lang="fr-BE" dirty="0"/>
              <a:t> </a:t>
            </a:r>
            <a:r>
              <a:rPr lang="fr-BE" dirty="0" err="1"/>
              <a:t>operation</a:t>
            </a:r>
            <a:r>
              <a:rPr lang="fr-BE" dirty="0"/>
              <a:t> </a:t>
            </a:r>
            <a:r>
              <a:rPr lang="fr-BE" dirty="0" err="1"/>
              <a:t>that</a:t>
            </a:r>
            <a:r>
              <a:rPr lang="fr-BE" dirty="0"/>
              <a:t> </a:t>
            </a:r>
            <a:r>
              <a:rPr lang="fr-BE" dirty="0" err="1"/>
              <a:t>is</a:t>
            </a:r>
            <a:r>
              <a:rPr lang="fr-BE" dirty="0"/>
              <a:t> </a:t>
            </a:r>
            <a:r>
              <a:rPr lang="fr-BE" dirty="0" err="1"/>
              <a:t>specific</a:t>
            </a:r>
            <a:r>
              <a:rPr lang="fr-BE" dirty="0"/>
              <a:t> of </a:t>
            </a:r>
            <a:r>
              <a:rPr lang="fr-BE" dirty="0" err="1"/>
              <a:t>this</a:t>
            </a:r>
            <a:r>
              <a:rPr lang="fr-BE" dirty="0"/>
              <a:t> </a:t>
            </a:r>
            <a:r>
              <a:rPr lang="fr-BE" dirty="0" err="1"/>
              <a:t>list</a:t>
            </a:r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/>
              <a:t>11</a:t>
            </a:r>
          </a:p>
          <a:p>
            <a:pPr marL="285750" indent="-285750">
              <a:buFontTx/>
              <a:buChar char="-"/>
            </a:pPr>
            <a:r>
              <a:rPr lang="fr-BE" dirty="0"/>
              <a:t>12 « </a:t>
            </a:r>
            <a:r>
              <a:rPr lang="fr-BE" dirty="0" err="1"/>
              <a:t>individual</a:t>
            </a:r>
            <a:r>
              <a:rPr lang="fr-BE" dirty="0"/>
              <a:t> record » : </a:t>
            </a:r>
            <a:r>
              <a:rPr lang="fr-BE" dirty="0" err="1"/>
              <a:t>print</a:t>
            </a:r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/>
              <a:t>13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94A47C1-5DBC-4D26-9C21-CC2FE69029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115887"/>
            <a:ext cx="6048375" cy="4286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CC291F6-2D13-4CA2-B5CF-1356826DC143}"/>
              </a:ext>
            </a:extLst>
          </p:cNvPr>
          <p:cNvSpPr txBox="1"/>
          <p:nvPr/>
        </p:nvSpPr>
        <p:spPr>
          <a:xfrm>
            <a:off x="749300" y="1603805"/>
            <a:ext cx="10604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BE" dirty="0"/>
              <a:t>   1    2          3           4      5     6      7      8      9      10    11     12    13</a:t>
            </a:r>
            <a:endParaRPr lang="en-B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DF618D-3082-4CA7-BE67-6D36096126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18</a:t>
            </a:fld>
            <a:endParaRPr lang="en-B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AF94E0C-3BF3-4811-BB78-EEFEFF2E6717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9781351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8602178-544B-4666-8E9B-555376EB7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Entity</a:t>
            </a:r>
            <a:r>
              <a:rPr lang="fr-BE" dirty="0"/>
              <a:t> - « Item </a:t>
            </a:r>
            <a:r>
              <a:rPr lang="fr-BE" dirty="0" err="1"/>
              <a:t>Double-Click</a:t>
            </a:r>
            <a:r>
              <a:rPr lang="fr-BE" dirty="0"/>
              <a:t> » vs « Menu Item Navigation »</a:t>
            </a:r>
            <a:endParaRPr lang="en-B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0E734F-8298-48DF-9657-AA598445572F}"/>
              </a:ext>
            </a:extLst>
          </p:cNvPr>
          <p:cNvSpPr txBox="1"/>
          <p:nvPr/>
        </p:nvSpPr>
        <p:spPr>
          <a:xfrm>
            <a:off x="838200" y="979714"/>
            <a:ext cx="10645588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BE" dirty="0" err="1"/>
              <a:t>When</a:t>
            </a:r>
            <a:r>
              <a:rPr lang="fr-BE" dirty="0"/>
              <a:t> </a:t>
            </a:r>
            <a:r>
              <a:rPr lang="fr-BE" dirty="0" err="1"/>
              <a:t>displaying</a:t>
            </a:r>
            <a:r>
              <a:rPr lang="fr-BE" dirty="0"/>
              <a:t> a </a:t>
            </a:r>
            <a:r>
              <a:rPr lang="fr-BE" dirty="0" err="1"/>
              <a:t>list</a:t>
            </a:r>
            <a:r>
              <a:rPr lang="fr-BE" dirty="0"/>
              <a:t> of items, </a:t>
            </a:r>
            <a:r>
              <a:rPr lang="fr-BE" dirty="0" err="1"/>
              <a:t>double-click</a:t>
            </a:r>
            <a:r>
              <a:rPr lang="fr-BE" dirty="0"/>
              <a:t> on one of </a:t>
            </a:r>
            <a:r>
              <a:rPr lang="fr-BE" dirty="0" err="1"/>
              <a:t>them</a:t>
            </a:r>
            <a:r>
              <a:rPr lang="fr-BE" dirty="0"/>
              <a:t> </a:t>
            </a:r>
            <a:r>
              <a:rPr lang="fr-BE" dirty="0" err="1"/>
              <a:t>mostly</a:t>
            </a:r>
            <a:r>
              <a:rPr lang="fr-BE" dirty="0"/>
              <a:t> </a:t>
            </a:r>
            <a:r>
              <a:rPr lang="fr-BE" dirty="0" err="1"/>
              <a:t>generates</a:t>
            </a:r>
            <a:r>
              <a:rPr lang="fr-BE" dirty="0"/>
              <a:t> the </a:t>
            </a:r>
            <a:r>
              <a:rPr lang="fr-BE" dirty="0" err="1"/>
              <a:t>same</a:t>
            </a:r>
            <a:r>
              <a:rPr lang="fr-BE" dirty="0"/>
              <a:t> </a:t>
            </a:r>
            <a:r>
              <a:rPr lang="fr-BE" dirty="0" err="1"/>
              <a:t>result</a:t>
            </a:r>
            <a:r>
              <a:rPr lang="fr-BE" dirty="0"/>
              <a:t> as « &lt;- -&gt; ».</a:t>
            </a:r>
          </a:p>
          <a:p>
            <a:endParaRPr lang="fr-BE" dirty="0"/>
          </a:p>
          <a:p>
            <a:r>
              <a:rPr lang="fr-BE" dirty="0"/>
              <a:t>There are </a:t>
            </a:r>
            <a:r>
              <a:rPr lang="fr-BE" dirty="0" err="1"/>
              <a:t>however</a:t>
            </a:r>
            <a:r>
              <a:rPr lang="fr-BE" dirty="0"/>
              <a:t> exceptions </a:t>
            </a:r>
            <a:r>
              <a:rPr lang="fr-BE" dirty="0" err="1"/>
              <a:t>whereby</a:t>
            </a:r>
            <a:r>
              <a:rPr lang="fr-BE" dirty="0"/>
              <a:t> :</a:t>
            </a:r>
          </a:p>
          <a:p>
            <a:pPr marL="285750" indent="-285750">
              <a:buFontTx/>
              <a:buChar char="-"/>
            </a:pPr>
            <a:r>
              <a:rPr lang="fr-BE" dirty="0"/>
              <a:t>« &lt;- -&gt; » displays </a:t>
            </a:r>
            <a:r>
              <a:rPr lang="fr-BE" dirty="0" err="1"/>
              <a:t>either</a:t>
            </a:r>
            <a:r>
              <a:rPr lang="fr-BE" dirty="0"/>
              <a:t> </a:t>
            </a:r>
            <a:r>
              <a:rPr lang="fr-BE" dirty="0" err="1"/>
              <a:t>nothing</a:t>
            </a:r>
            <a:r>
              <a:rPr lang="fr-BE" dirty="0"/>
              <a:t> or </a:t>
            </a:r>
            <a:r>
              <a:rPr lang="fr-BE" dirty="0" err="1"/>
              <a:t>details</a:t>
            </a:r>
            <a:r>
              <a:rPr lang="fr-BE" dirty="0"/>
              <a:t> about the item </a:t>
            </a:r>
            <a:r>
              <a:rPr lang="fr-BE" dirty="0" err="1"/>
              <a:t>itself</a:t>
            </a:r>
            <a:r>
              <a:rPr lang="fr-BE" dirty="0"/>
              <a:t>.</a:t>
            </a:r>
          </a:p>
          <a:p>
            <a:pPr marL="285750" indent="-285750">
              <a:buFontTx/>
              <a:buChar char="-"/>
            </a:pPr>
            <a:r>
              <a:rPr lang="fr-BE" dirty="0"/>
              <a:t>« </a:t>
            </a:r>
            <a:r>
              <a:rPr lang="fr-BE" dirty="0" err="1"/>
              <a:t>double-click</a:t>
            </a:r>
            <a:r>
              <a:rPr lang="fr-BE" dirty="0"/>
              <a:t> » </a:t>
            </a:r>
            <a:r>
              <a:rPr lang="fr-BE" dirty="0" err="1"/>
              <a:t>provides</a:t>
            </a:r>
            <a:r>
              <a:rPr lang="fr-BE" dirty="0"/>
              <a:t> a « drill-down </a:t>
            </a:r>
            <a:r>
              <a:rPr lang="fr-BE" dirty="0" err="1"/>
              <a:t>view</a:t>
            </a:r>
            <a:r>
              <a:rPr lang="fr-BE" dirty="0"/>
              <a:t> » of </a:t>
            </a:r>
            <a:r>
              <a:rPr lang="fr-BE" dirty="0" err="1"/>
              <a:t>objects</a:t>
            </a:r>
            <a:r>
              <a:rPr lang="fr-BE" dirty="0"/>
              <a:t> </a:t>
            </a:r>
            <a:r>
              <a:rPr lang="fr-BE" dirty="0" err="1"/>
              <a:t>belonging</a:t>
            </a:r>
            <a:r>
              <a:rPr lang="fr-BE" dirty="0"/>
              <a:t> to the item</a:t>
            </a:r>
          </a:p>
          <a:p>
            <a:endParaRPr lang="fr-BE" dirty="0"/>
          </a:p>
          <a:p>
            <a:r>
              <a:rPr lang="fr-BE" dirty="0" err="1"/>
              <a:t>Examples</a:t>
            </a:r>
            <a:endParaRPr lang="fr-BE" dirty="0"/>
          </a:p>
          <a:p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/>
              <a:t>« Chart of </a:t>
            </a:r>
            <a:r>
              <a:rPr lang="fr-BE" dirty="0" err="1"/>
              <a:t>Accounts</a:t>
            </a:r>
            <a:r>
              <a:rPr lang="fr-BE" dirty="0"/>
              <a:t> » &lt;- -&gt; : displays </a:t>
            </a:r>
            <a:r>
              <a:rPr lang="fr-BE" dirty="0" err="1"/>
              <a:t>nothing</a:t>
            </a:r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/>
              <a:t>« Chart of </a:t>
            </a:r>
            <a:r>
              <a:rPr lang="fr-BE" dirty="0" err="1"/>
              <a:t>Accounts</a:t>
            </a:r>
            <a:r>
              <a:rPr lang="fr-BE" dirty="0"/>
              <a:t> » </a:t>
            </a:r>
            <a:r>
              <a:rPr lang="fr-BE" dirty="0" err="1"/>
              <a:t>double-click</a:t>
            </a:r>
            <a:r>
              <a:rPr lang="fr-BE" dirty="0"/>
              <a:t> : displays the transactions for </a:t>
            </a:r>
            <a:r>
              <a:rPr lang="fr-BE" dirty="0" err="1"/>
              <a:t>that</a:t>
            </a:r>
            <a:r>
              <a:rPr lang="fr-BE" dirty="0"/>
              <a:t> </a:t>
            </a:r>
            <a:r>
              <a:rPr lang="fr-BE" dirty="0" err="1"/>
              <a:t>account</a:t>
            </a:r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/>
              <a:t>« Product </a:t>
            </a:r>
            <a:r>
              <a:rPr lang="fr-BE" dirty="0" err="1"/>
              <a:t>Category</a:t>
            </a:r>
            <a:r>
              <a:rPr lang="fr-BE" dirty="0"/>
              <a:t> » &lt;- -&gt; : displays </a:t>
            </a:r>
            <a:r>
              <a:rPr lang="fr-BE" dirty="0" err="1"/>
              <a:t>details</a:t>
            </a:r>
            <a:r>
              <a:rPr lang="fr-BE" dirty="0"/>
              <a:t> about the </a:t>
            </a:r>
            <a:r>
              <a:rPr lang="fr-BE" dirty="0" err="1"/>
              <a:t>category</a:t>
            </a:r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/>
              <a:t>« Product </a:t>
            </a:r>
            <a:r>
              <a:rPr lang="fr-BE" dirty="0" err="1"/>
              <a:t>Category</a:t>
            </a:r>
            <a:r>
              <a:rPr lang="fr-BE" dirty="0"/>
              <a:t> » </a:t>
            </a:r>
            <a:r>
              <a:rPr lang="fr-BE" dirty="0" err="1"/>
              <a:t>double-click</a:t>
            </a:r>
            <a:r>
              <a:rPr lang="fr-BE" dirty="0"/>
              <a:t> : displays the « </a:t>
            </a:r>
            <a:r>
              <a:rPr lang="fr-BE" dirty="0" err="1"/>
              <a:t>Products</a:t>
            </a:r>
            <a:r>
              <a:rPr lang="fr-BE" dirty="0"/>
              <a:t> » </a:t>
            </a:r>
            <a:r>
              <a:rPr lang="fr-BE" dirty="0" err="1"/>
              <a:t>that</a:t>
            </a:r>
            <a:r>
              <a:rPr lang="fr-BE" dirty="0"/>
              <a:t> </a:t>
            </a:r>
            <a:r>
              <a:rPr lang="fr-BE" dirty="0" err="1"/>
              <a:t>belong</a:t>
            </a:r>
            <a:r>
              <a:rPr lang="fr-BE" dirty="0"/>
              <a:t> to </a:t>
            </a:r>
            <a:r>
              <a:rPr lang="fr-BE" dirty="0" err="1"/>
              <a:t>this</a:t>
            </a:r>
            <a:r>
              <a:rPr lang="fr-BE" dirty="0"/>
              <a:t> « </a:t>
            </a:r>
            <a:r>
              <a:rPr lang="fr-BE" dirty="0" err="1"/>
              <a:t>Category</a:t>
            </a:r>
            <a:r>
              <a:rPr lang="fr-BE" dirty="0"/>
              <a:t> »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A18012-7886-484F-8378-72E9FBA1D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19</a:t>
            </a:fld>
            <a:endParaRPr lang="en-B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C3A9BEA-E475-4C53-88E8-D4E7BA6016CC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BDC48AB-A560-4EAE-A36F-9FF779A3CB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9452" y="4396034"/>
            <a:ext cx="4382140" cy="246196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A73864A-A20A-47DF-A0BF-51C47C843A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5345" y="4396034"/>
            <a:ext cx="3270579" cy="241239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C75DDCD-832C-4FD3-985A-0C2A763FBC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396034"/>
            <a:ext cx="1504950" cy="179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7004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ABBF0-44BB-4BD7-BF73-1C1B53AB8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Table of Contents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61569B-4D1E-4EC2-AC4D-DB1D229470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228C1D-3324-49D2-B699-117C49B9F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2</a:t>
            </a:fld>
            <a:endParaRPr lang="en-B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3AAF23-67E1-4185-8F0C-1A926C1BCC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4971" y="0"/>
            <a:ext cx="3797030" cy="6859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6044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809FB-C1A5-4569-88F6-409F4B4EC8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Application or </a:t>
            </a:r>
            <a:r>
              <a:rPr lang="fr-BE" dirty="0" err="1"/>
              <a:t>Entity</a:t>
            </a:r>
            <a:r>
              <a:rPr lang="fr-BE" dirty="0"/>
              <a:t> - Data </a:t>
            </a:r>
            <a:r>
              <a:rPr lang="fr-BE" dirty="0" err="1"/>
              <a:t>Refresh</a:t>
            </a:r>
            <a:r>
              <a:rPr lang="fr-BE" dirty="0"/>
              <a:t> </a:t>
            </a:r>
            <a:r>
              <a:rPr lang="fr-BE" dirty="0" err="1"/>
              <a:t>Requirements</a:t>
            </a:r>
            <a:endParaRPr lang="en-B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10E82D-8692-4203-9F37-1C1516082393}"/>
              </a:ext>
            </a:extLst>
          </p:cNvPr>
          <p:cNvSpPr txBox="1"/>
          <p:nvPr/>
        </p:nvSpPr>
        <p:spPr>
          <a:xfrm>
            <a:off x="838200" y="1107831"/>
            <a:ext cx="1013753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 err="1"/>
              <a:t>Sometimes</a:t>
            </a:r>
            <a:r>
              <a:rPr lang="fr-BE" dirty="0"/>
              <a:t> </a:t>
            </a:r>
            <a:r>
              <a:rPr lang="fr-BE" dirty="0" err="1"/>
              <a:t>it</a:t>
            </a:r>
            <a:r>
              <a:rPr lang="fr-BE" dirty="0"/>
              <a:t> </a:t>
            </a:r>
            <a:r>
              <a:rPr lang="fr-BE" dirty="0" err="1"/>
              <a:t>is</a:t>
            </a:r>
            <a:r>
              <a:rPr lang="fr-BE" dirty="0"/>
              <a:t> </a:t>
            </a:r>
            <a:r>
              <a:rPr lang="fr-BE" dirty="0" err="1"/>
              <a:t>necessary</a:t>
            </a:r>
            <a:r>
              <a:rPr lang="fr-BE" dirty="0"/>
              <a:t> to </a:t>
            </a:r>
            <a:r>
              <a:rPr lang="fr-BE" dirty="0" err="1"/>
              <a:t>refresh</a:t>
            </a:r>
            <a:r>
              <a:rPr lang="fr-BE" dirty="0"/>
              <a:t> the screen </a:t>
            </a:r>
            <a:r>
              <a:rPr lang="fr-BE" dirty="0" err="1"/>
              <a:t>using</a:t>
            </a:r>
            <a:r>
              <a:rPr lang="fr-BE" dirty="0"/>
              <a:t> the « Browser Page </a:t>
            </a:r>
            <a:r>
              <a:rPr lang="fr-BE" dirty="0" err="1"/>
              <a:t>Reload</a:t>
            </a:r>
            <a:r>
              <a:rPr lang="fr-BE" dirty="0"/>
              <a:t> » </a:t>
            </a:r>
            <a:r>
              <a:rPr lang="fr-BE" dirty="0" err="1"/>
              <a:t>button</a:t>
            </a:r>
            <a:r>
              <a:rPr lang="fr-BE" dirty="0"/>
              <a:t> or the relevant menu item (</a:t>
            </a:r>
            <a:r>
              <a:rPr lang="fr-BE" dirty="0" err="1"/>
              <a:t>see</a:t>
            </a:r>
            <a:r>
              <a:rPr lang="fr-BE" dirty="0"/>
              <a:t> </a:t>
            </a:r>
            <a:r>
              <a:rPr lang="fr-BE" dirty="0" err="1"/>
              <a:t>below</a:t>
            </a:r>
            <a:r>
              <a:rPr lang="fr-BE" dirty="0"/>
              <a:t>).</a:t>
            </a:r>
          </a:p>
          <a:p>
            <a:endParaRPr lang="fr-BE" dirty="0"/>
          </a:p>
          <a:p>
            <a:r>
              <a:rPr lang="fr-BE" dirty="0"/>
              <a:t>This </a:t>
            </a:r>
            <a:r>
              <a:rPr lang="fr-BE" dirty="0" err="1"/>
              <a:t>may</a:t>
            </a:r>
            <a:r>
              <a:rPr lang="fr-BE" dirty="0"/>
              <a:t> </a:t>
            </a:r>
            <a:r>
              <a:rPr lang="fr-BE" dirty="0" err="1"/>
              <a:t>happen</a:t>
            </a:r>
            <a:r>
              <a:rPr lang="fr-BE" dirty="0"/>
              <a:t> e.g.</a:t>
            </a:r>
            <a:br>
              <a:rPr lang="fr-BE" dirty="0"/>
            </a:br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/>
              <a:t>In the case of « </a:t>
            </a:r>
            <a:r>
              <a:rPr lang="fr-BE" dirty="0" err="1"/>
              <a:t>Switching</a:t>
            </a:r>
            <a:r>
              <a:rPr lang="fr-BE" dirty="0"/>
              <a:t> » </a:t>
            </a:r>
            <a:r>
              <a:rPr lang="fr-BE" dirty="0" err="1"/>
              <a:t>from</a:t>
            </a:r>
            <a:r>
              <a:rPr lang="fr-BE" dirty="0"/>
              <a:t> « Item » </a:t>
            </a:r>
            <a:r>
              <a:rPr lang="fr-BE" dirty="0" err="1"/>
              <a:t>view</a:t>
            </a:r>
            <a:r>
              <a:rPr lang="fr-BE" dirty="0"/>
              <a:t> to « List » </a:t>
            </a:r>
            <a:r>
              <a:rPr lang="fr-BE" dirty="0" err="1"/>
              <a:t>view</a:t>
            </a:r>
            <a:r>
              <a:rPr lang="fr-BE" dirty="0"/>
              <a:t>. For instance, </a:t>
            </a:r>
            <a:r>
              <a:rPr lang="fr-BE" dirty="0" err="1"/>
              <a:t>when</a:t>
            </a:r>
            <a:r>
              <a:rPr lang="fr-BE" dirty="0"/>
              <a:t> state information in a « Sales </a:t>
            </a:r>
            <a:r>
              <a:rPr lang="fr-BE" dirty="0" err="1"/>
              <a:t>Order</a:t>
            </a:r>
            <a:r>
              <a:rPr lang="fr-BE" dirty="0"/>
              <a:t> », e.g. « Draft », has been </a:t>
            </a:r>
            <a:r>
              <a:rPr lang="fr-BE" dirty="0" err="1"/>
              <a:t>changed</a:t>
            </a:r>
            <a:r>
              <a:rPr lang="fr-BE" dirty="0"/>
              <a:t> in the « Item » </a:t>
            </a:r>
            <a:r>
              <a:rPr lang="fr-BE" dirty="0" err="1"/>
              <a:t>view</a:t>
            </a:r>
            <a:r>
              <a:rPr lang="fr-BE" dirty="0"/>
              <a:t> </a:t>
            </a:r>
            <a:r>
              <a:rPr lang="fr-BE" dirty="0" err="1"/>
              <a:t>it</a:t>
            </a:r>
            <a:r>
              <a:rPr lang="fr-BE" dirty="0"/>
              <a:t> </a:t>
            </a:r>
            <a:r>
              <a:rPr lang="fr-BE" dirty="0" err="1"/>
              <a:t>might</a:t>
            </a:r>
            <a:r>
              <a:rPr lang="fr-BE" dirty="0"/>
              <a:t> </a:t>
            </a:r>
            <a:r>
              <a:rPr lang="fr-BE" dirty="0" err="1"/>
              <a:t>incorrectly</a:t>
            </a:r>
            <a:r>
              <a:rPr lang="fr-BE" dirty="0"/>
              <a:t> </a:t>
            </a:r>
            <a:r>
              <a:rPr lang="fr-BE" dirty="0" err="1"/>
              <a:t>persist</a:t>
            </a:r>
            <a:r>
              <a:rPr lang="fr-BE" dirty="0"/>
              <a:t> in the « List » </a:t>
            </a:r>
            <a:r>
              <a:rPr lang="fr-BE" dirty="0" err="1"/>
              <a:t>view</a:t>
            </a:r>
            <a:r>
              <a:rPr lang="fr-BE" dirty="0"/>
              <a:t> </a:t>
            </a:r>
            <a:r>
              <a:rPr lang="fr-BE" dirty="0" err="1"/>
              <a:t>though</a:t>
            </a:r>
            <a:r>
              <a:rPr lang="fr-BE" dirty="0"/>
              <a:t> </a:t>
            </a:r>
            <a:r>
              <a:rPr lang="fr-BE" dirty="0" err="1"/>
              <a:t>it</a:t>
            </a:r>
            <a:r>
              <a:rPr lang="fr-BE" dirty="0"/>
              <a:t> has </a:t>
            </a:r>
            <a:r>
              <a:rPr lang="fr-BE" dirty="0" err="1"/>
              <a:t>evolved</a:t>
            </a:r>
            <a:r>
              <a:rPr lang="fr-BE" dirty="0"/>
              <a:t> e.g. to « </a:t>
            </a:r>
            <a:r>
              <a:rPr lang="fr-BE" dirty="0" err="1"/>
              <a:t>Confirmed</a:t>
            </a:r>
            <a:r>
              <a:rPr lang="fr-BE" dirty="0"/>
              <a:t> ». </a:t>
            </a:r>
          </a:p>
          <a:p>
            <a:pPr marL="285750" indent="-285750">
              <a:buFontTx/>
              <a:buChar char="-"/>
            </a:pPr>
            <a:r>
              <a:rPr lang="fr-BE" dirty="0"/>
              <a:t>In the case of </a:t>
            </a:r>
            <a:r>
              <a:rPr lang="fr-BE" dirty="0" err="1"/>
              <a:t>updating</a:t>
            </a:r>
            <a:r>
              <a:rPr lang="fr-BE" dirty="0"/>
              <a:t> the « List of Product » </a:t>
            </a:r>
            <a:r>
              <a:rPr lang="fr-BE" dirty="0" err="1"/>
              <a:t>sold</a:t>
            </a:r>
            <a:r>
              <a:rPr lang="fr-BE" dirty="0"/>
              <a:t> by a « Supplier » </a:t>
            </a:r>
            <a:r>
              <a:rPr lang="fr-BE" dirty="0" err="1"/>
              <a:t>then</a:t>
            </a:r>
            <a:r>
              <a:rPr lang="fr-BE" dirty="0"/>
              <a:t> </a:t>
            </a:r>
            <a:r>
              <a:rPr lang="fr-BE" dirty="0" err="1"/>
              <a:t>displaying</a:t>
            </a:r>
            <a:r>
              <a:rPr lang="fr-BE" dirty="0"/>
              <a:t> the « Product » to show the « List of </a:t>
            </a:r>
            <a:r>
              <a:rPr lang="fr-BE" dirty="0" err="1"/>
              <a:t>Suppliers</a:t>
            </a:r>
            <a:r>
              <a:rPr lang="fr-BE" dirty="0"/>
              <a:t> »</a:t>
            </a:r>
          </a:p>
          <a:p>
            <a:pPr marL="285750" indent="-285750">
              <a:buFontTx/>
              <a:buChar char="-"/>
            </a:pPr>
            <a:r>
              <a:rPr lang="fr-BE" dirty="0"/>
              <a:t>In the case of </a:t>
            </a:r>
            <a:r>
              <a:rPr lang="fr-BE" dirty="0" err="1"/>
              <a:t>adding</a:t>
            </a:r>
            <a:r>
              <a:rPr lang="fr-BE" dirty="0"/>
              <a:t> a « Product Variant » in the « List of Variants », </a:t>
            </a:r>
            <a:r>
              <a:rPr lang="fr-BE" dirty="0" err="1"/>
              <a:t>it</a:t>
            </a:r>
            <a:r>
              <a:rPr lang="fr-BE" dirty="0"/>
              <a:t> </a:t>
            </a:r>
            <a:r>
              <a:rPr lang="fr-BE" dirty="0" err="1"/>
              <a:t>is</a:t>
            </a:r>
            <a:r>
              <a:rPr lang="fr-BE" dirty="0"/>
              <a:t> </a:t>
            </a:r>
            <a:r>
              <a:rPr lang="fr-BE" dirty="0" err="1"/>
              <a:t>necessary</a:t>
            </a:r>
            <a:r>
              <a:rPr lang="fr-BE" dirty="0"/>
              <a:t> to </a:t>
            </a:r>
            <a:r>
              <a:rPr lang="fr-BE" dirty="0" err="1"/>
              <a:t>refresh</a:t>
            </a:r>
            <a:r>
              <a:rPr lang="fr-BE" dirty="0"/>
              <a:t> the « Product » </a:t>
            </a:r>
            <a:r>
              <a:rPr lang="fr-BE" dirty="0" err="1"/>
              <a:t>itself</a:t>
            </a:r>
            <a:r>
              <a:rPr lang="fr-BE" dirty="0"/>
              <a:t> to </a:t>
            </a:r>
            <a:r>
              <a:rPr lang="fr-BE" dirty="0" err="1"/>
              <a:t>take</a:t>
            </a:r>
            <a:r>
              <a:rPr lang="fr-BE" dirty="0"/>
              <a:t> the variant </a:t>
            </a:r>
            <a:r>
              <a:rPr lang="fr-BE" dirty="0" err="1"/>
              <a:t>into</a:t>
            </a:r>
            <a:r>
              <a:rPr lang="fr-BE" dirty="0"/>
              <a:t> </a:t>
            </a:r>
            <a:r>
              <a:rPr lang="fr-BE" dirty="0" err="1"/>
              <a:t>account</a:t>
            </a:r>
            <a:r>
              <a:rPr lang="fr-BE" dirty="0"/>
              <a:t> on the screen</a:t>
            </a:r>
            <a:endParaRPr lang="en-B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989F4FE-9A35-4BCE-B72C-3A86B1C70E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4569" y="5192872"/>
            <a:ext cx="4451033" cy="6358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ACDEE47-4C4F-478B-8E46-EC62F64B1F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6785" y="5067387"/>
            <a:ext cx="2005011" cy="886832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6A7888-7EAF-4420-8D35-199C61A5EE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20</a:t>
            </a:fld>
            <a:endParaRPr lang="en-B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CFD2EE9-B8A7-4AB0-BF26-2E87B658F3EC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5627421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ABBF0-44BB-4BD7-BF73-1C1B53AB8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Modules</a:t>
            </a:r>
            <a:endParaRPr lang="en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491B21-1135-42D4-9B98-F401353D1E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06D005-4011-4792-B6E3-AC3CE32F51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21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014209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809FB-C1A5-4569-88F6-409F4B4EC8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Motivation</a:t>
            </a:r>
            <a:endParaRPr lang="en-B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10E82D-8692-4203-9F37-1C1516082393}"/>
              </a:ext>
            </a:extLst>
          </p:cNvPr>
          <p:cNvSpPr txBox="1"/>
          <p:nvPr/>
        </p:nvSpPr>
        <p:spPr>
          <a:xfrm>
            <a:off x="838200" y="967572"/>
            <a:ext cx="1013753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/>
              <a:t>The « Application » </a:t>
            </a:r>
            <a:r>
              <a:rPr lang="fr-BE" dirty="0" err="1"/>
              <a:t>is</a:t>
            </a:r>
            <a:r>
              <a:rPr lang="fr-BE" dirty="0"/>
              <a:t> </a:t>
            </a:r>
            <a:r>
              <a:rPr lang="fr-BE" dirty="0" err="1"/>
              <a:t>implemented</a:t>
            </a:r>
            <a:r>
              <a:rPr lang="fr-BE" dirty="0"/>
              <a:t> by « Modules » </a:t>
            </a:r>
            <a:r>
              <a:rPr lang="fr-BE" dirty="0" err="1"/>
              <a:t>that</a:t>
            </a:r>
            <a:r>
              <a:rPr lang="fr-BE" dirty="0"/>
              <a:t> use « </a:t>
            </a:r>
            <a:r>
              <a:rPr lang="fr-BE" dirty="0" err="1"/>
              <a:t>Database</a:t>
            </a:r>
            <a:r>
              <a:rPr lang="fr-BE" dirty="0"/>
              <a:t> Tables » and « Files » </a:t>
            </a:r>
            <a:r>
              <a:rPr lang="fr-BE" dirty="0" err="1"/>
              <a:t>optionally</a:t>
            </a:r>
            <a:r>
              <a:rPr lang="fr-BE" dirty="0"/>
              <a:t>.</a:t>
            </a:r>
            <a:br>
              <a:rPr lang="fr-BE" dirty="0"/>
            </a:br>
            <a:r>
              <a:rPr lang="fr-BE" dirty="0"/>
              <a:t>Modules are not </a:t>
            </a:r>
            <a:r>
              <a:rPr lang="fr-BE" i="1" dirty="0" err="1"/>
              <a:t>explicitly</a:t>
            </a:r>
            <a:r>
              <a:rPr lang="fr-BE" dirty="0"/>
              <a:t> </a:t>
            </a:r>
            <a:r>
              <a:rPr lang="fr-BE" dirty="0" err="1"/>
              <a:t>grouped</a:t>
            </a:r>
            <a:r>
              <a:rPr lang="fr-BE" dirty="0"/>
              <a:t> </a:t>
            </a:r>
            <a:r>
              <a:rPr lang="fr-BE" dirty="0" err="1"/>
              <a:t>into</a:t>
            </a:r>
            <a:r>
              <a:rPr lang="fr-BE" dirty="0"/>
              <a:t> </a:t>
            </a:r>
            <a:r>
              <a:rPr lang="fr-BE" dirty="0" err="1"/>
              <a:t>functional</a:t>
            </a:r>
            <a:r>
              <a:rPr lang="fr-BE" dirty="0"/>
              <a:t> </a:t>
            </a:r>
            <a:r>
              <a:rPr lang="fr-BE" dirty="0" err="1"/>
              <a:t>subject</a:t>
            </a:r>
            <a:r>
              <a:rPr lang="fr-BE" dirty="0"/>
              <a:t> areas.</a:t>
            </a:r>
          </a:p>
          <a:p>
            <a:endParaRPr lang="fr-BE" dirty="0"/>
          </a:p>
          <a:p>
            <a:r>
              <a:rPr lang="fr-BE" dirty="0" err="1"/>
              <a:t>Initially</a:t>
            </a:r>
            <a:r>
              <a:rPr lang="fr-BE" dirty="0"/>
              <a:t>, all but </a:t>
            </a:r>
            <a:r>
              <a:rPr lang="fr-BE" dirty="0" err="1"/>
              <a:t>two</a:t>
            </a:r>
            <a:r>
              <a:rPr lang="fr-BE" dirty="0"/>
              <a:t> modules (« </a:t>
            </a:r>
            <a:r>
              <a:rPr lang="fr-BE" dirty="0" err="1"/>
              <a:t>ir</a:t>
            </a:r>
            <a:r>
              <a:rPr lang="fr-BE" dirty="0"/>
              <a:t> » &amp; « </a:t>
            </a:r>
            <a:r>
              <a:rPr lang="fr-BE" dirty="0" err="1"/>
              <a:t>res</a:t>
            </a:r>
            <a:r>
              <a:rPr lang="fr-BE" dirty="0"/>
              <a:t> ») are </a:t>
            </a:r>
            <a:r>
              <a:rPr lang="fr-BE" dirty="0" err="1"/>
              <a:t>inactivated</a:t>
            </a:r>
            <a:r>
              <a:rPr lang="fr-BE" dirty="0"/>
              <a:t> : </a:t>
            </a:r>
            <a:r>
              <a:rPr lang="fr-BE" dirty="0" err="1"/>
              <a:t>see</a:t>
            </a:r>
            <a:r>
              <a:rPr lang="fr-BE" dirty="0"/>
              <a:t> </a:t>
            </a:r>
            <a:r>
              <a:rPr lang="fr-BE" dirty="0" err="1"/>
              <a:t>below</a:t>
            </a:r>
            <a:r>
              <a:rPr lang="fr-BE" dirty="0"/>
              <a:t>.</a:t>
            </a:r>
            <a:br>
              <a:rPr lang="fr-BE" dirty="0"/>
            </a:br>
            <a:br>
              <a:rPr lang="fr-BE" dirty="0"/>
            </a:br>
            <a:r>
              <a:rPr lang="fr-BE" dirty="0"/>
              <a:t>The activation relies </a:t>
            </a:r>
            <a:r>
              <a:rPr lang="fr-BE" dirty="0" err="1"/>
              <a:t>technically</a:t>
            </a:r>
            <a:r>
              <a:rPr lang="fr-BE" dirty="0"/>
              <a:t> </a:t>
            </a:r>
          </a:p>
          <a:p>
            <a:pPr marL="285750" indent="-285750">
              <a:buFontTx/>
              <a:buChar char="-"/>
            </a:pPr>
            <a:r>
              <a:rPr lang="fr-BE" dirty="0" err="1"/>
              <a:t>Either</a:t>
            </a:r>
            <a:r>
              <a:rPr lang="fr-BE" dirty="0"/>
              <a:t> on the usage of </a:t>
            </a:r>
            <a:r>
              <a:rPr lang="fr-BE" dirty="0" err="1"/>
              <a:t>wizards</a:t>
            </a:r>
            <a:r>
              <a:rPr lang="fr-BE" dirty="0"/>
              <a:t> and a </a:t>
            </a:r>
            <a:r>
              <a:rPr lang="fr-BE" dirty="0" err="1"/>
              <a:t>mutual</a:t>
            </a:r>
            <a:r>
              <a:rPr lang="fr-BE" dirty="0"/>
              <a:t> </a:t>
            </a:r>
            <a:r>
              <a:rPr lang="fr-BE" dirty="0" err="1"/>
              <a:t>dependency</a:t>
            </a:r>
            <a:r>
              <a:rPr lang="fr-BE" dirty="0"/>
              <a:t> </a:t>
            </a:r>
            <a:r>
              <a:rPr lang="fr-BE" dirty="0" err="1"/>
              <a:t>mechanism</a:t>
            </a:r>
            <a:r>
              <a:rPr lang="fr-BE" dirty="0"/>
              <a:t>.</a:t>
            </a:r>
          </a:p>
          <a:p>
            <a:pPr marL="285750" indent="-285750">
              <a:buFontTx/>
              <a:buChar char="-"/>
            </a:pPr>
            <a:r>
              <a:rPr lang="fr-BE" dirty="0"/>
              <a:t>Or </a:t>
            </a:r>
            <a:r>
              <a:rPr lang="fr-BE" dirty="0" err="1"/>
              <a:t>based</a:t>
            </a:r>
            <a:r>
              <a:rPr lang="fr-BE" dirty="0"/>
              <a:t> on </a:t>
            </a:r>
            <a:r>
              <a:rPr lang="fr-BE" dirty="0" err="1"/>
              <a:t>their</a:t>
            </a:r>
            <a:r>
              <a:rPr lang="fr-BE" dirty="0"/>
              <a:t> </a:t>
            </a:r>
            <a:r>
              <a:rPr lang="fr-BE" dirty="0" err="1"/>
              <a:t>name</a:t>
            </a:r>
            <a:r>
              <a:rPr lang="fr-BE" dirty="0"/>
              <a:t> by </a:t>
            </a:r>
            <a:r>
              <a:rPr lang="fr-BE" dirty="0" err="1"/>
              <a:t>grouping</a:t>
            </a:r>
            <a:r>
              <a:rPr lang="fr-BE" dirty="0"/>
              <a:t> </a:t>
            </a:r>
            <a:r>
              <a:rPr lang="fr-BE" dirty="0" err="1"/>
              <a:t>them</a:t>
            </a:r>
            <a:r>
              <a:rPr lang="fr-BE" dirty="0"/>
              <a:t> </a:t>
            </a:r>
            <a:r>
              <a:rPr lang="fr-BE" dirty="0" err="1"/>
              <a:t>based</a:t>
            </a:r>
            <a:r>
              <a:rPr lang="fr-BE" dirty="0"/>
              <a:t> on </a:t>
            </a:r>
            <a:r>
              <a:rPr lang="fr-BE" dirty="0" err="1"/>
              <a:t>their</a:t>
            </a:r>
            <a:r>
              <a:rPr lang="fr-BE" dirty="0"/>
              <a:t> </a:t>
            </a:r>
            <a:r>
              <a:rPr lang="fr-BE" dirty="0" err="1"/>
              <a:t>prefix</a:t>
            </a:r>
            <a:r>
              <a:rPr lang="fr-BE" dirty="0"/>
              <a:t>.</a:t>
            </a:r>
          </a:p>
          <a:p>
            <a:pPr marL="285750" indent="-285750">
              <a:buFontTx/>
              <a:buChar char="-"/>
            </a:pPr>
            <a:endParaRPr lang="fr-BE" dirty="0"/>
          </a:p>
          <a:p>
            <a:r>
              <a:rPr lang="fr-BE" dirty="0" err="1"/>
              <a:t>When</a:t>
            </a:r>
            <a:r>
              <a:rPr lang="fr-BE" dirty="0"/>
              <a:t> modules are </a:t>
            </a:r>
            <a:r>
              <a:rPr lang="fr-BE" dirty="0" err="1"/>
              <a:t>activated</a:t>
            </a:r>
            <a:r>
              <a:rPr lang="fr-BE" dirty="0"/>
              <a:t>,</a:t>
            </a:r>
          </a:p>
          <a:p>
            <a:pPr marL="285750" indent="-285750">
              <a:buFontTx/>
              <a:buChar char="-"/>
            </a:pPr>
            <a:r>
              <a:rPr lang="fr-BE" dirty="0"/>
              <a:t>The </a:t>
            </a:r>
            <a:r>
              <a:rPr lang="fr-BE" dirty="0" err="1"/>
              <a:t>database</a:t>
            </a:r>
            <a:r>
              <a:rPr lang="fr-BE" dirty="0"/>
              <a:t> tables </a:t>
            </a:r>
            <a:r>
              <a:rPr lang="fr-BE" dirty="0" err="1"/>
              <a:t>they</a:t>
            </a:r>
            <a:r>
              <a:rPr lang="fr-BE" dirty="0"/>
              <a:t> use are </a:t>
            </a:r>
            <a:r>
              <a:rPr lang="fr-BE" dirty="0" err="1"/>
              <a:t>created</a:t>
            </a:r>
            <a:r>
              <a:rPr lang="fr-BE" dirty="0"/>
              <a:t> if </a:t>
            </a:r>
            <a:r>
              <a:rPr lang="fr-BE" dirty="0" err="1"/>
              <a:t>required</a:t>
            </a:r>
            <a:r>
              <a:rPr lang="fr-BE" dirty="0"/>
              <a:t>.</a:t>
            </a:r>
          </a:p>
          <a:p>
            <a:pPr marL="285750" indent="-285750">
              <a:buFontTx/>
              <a:buChar char="-"/>
            </a:pPr>
            <a:r>
              <a:rPr lang="fr-BE" dirty="0"/>
              <a:t>The menu items are </a:t>
            </a:r>
            <a:r>
              <a:rPr lang="fr-BE" dirty="0" err="1"/>
              <a:t>added</a:t>
            </a:r>
            <a:r>
              <a:rPr lang="fr-BE" dirty="0"/>
              <a:t> in the </a:t>
            </a:r>
            <a:r>
              <a:rPr lang="fr-BE" dirty="0" err="1"/>
              <a:t>Tree</a:t>
            </a:r>
            <a:r>
              <a:rPr lang="fr-BE" dirty="0"/>
              <a:t> on the </a:t>
            </a:r>
            <a:r>
              <a:rPr lang="fr-BE" dirty="0" err="1"/>
              <a:t>left</a:t>
            </a:r>
            <a:r>
              <a:rPr lang="fr-BE" dirty="0"/>
              <a:t> of the screen.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6A7888-7EAF-4420-8D35-199C61A5EE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22</a:t>
            </a:fld>
            <a:endParaRPr lang="en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123BEC-4B6A-4498-97A3-B949696223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493786"/>
            <a:ext cx="5989930" cy="2364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6629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107A2CE-B5A4-4752-BBB4-238479E9A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Modules</a:t>
            </a:r>
            <a:endParaRPr lang="en-BE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DA5CA46-5225-4476-AD1E-38BF624B6B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41897"/>
            <a:ext cx="12058650" cy="49149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03A2D36-0E4D-4325-8D63-858BB1D94792}"/>
              </a:ext>
            </a:extLst>
          </p:cNvPr>
          <p:cNvSpPr txBox="1"/>
          <p:nvPr/>
        </p:nvSpPr>
        <p:spPr>
          <a:xfrm>
            <a:off x="838200" y="808695"/>
            <a:ext cx="103719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/>
              <a:t>- </a:t>
            </a:r>
            <a:r>
              <a:rPr lang="fr-BE" dirty="0" err="1"/>
              <a:t>Tryton</a:t>
            </a:r>
            <a:r>
              <a:rPr lang="fr-BE" dirty="0"/>
              <a:t> </a:t>
            </a:r>
            <a:r>
              <a:rPr lang="fr-BE" dirty="0" err="1"/>
              <a:t>optimizes</a:t>
            </a:r>
            <a:r>
              <a:rPr lang="fr-BE" dirty="0"/>
              <a:t> </a:t>
            </a:r>
            <a:r>
              <a:rPr lang="fr-BE" dirty="0" err="1"/>
              <a:t>operations</a:t>
            </a:r>
            <a:r>
              <a:rPr lang="fr-BE" dirty="0"/>
              <a:t> by </a:t>
            </a:r>
            <a:r>
              <a:rPr lang="fr-BE" dirty="0" err="1"/>
              <a:t>requiring</a:t>
            </a:r>
            <a:r>
              <a:rPr lang="fr-BE" dirty="0"/>
              <a:t> activation of application modules.</a:t>
            </a:r>
          </a:p>
          <a:p>
            <a:r>
              <a:rPr lang="fr-BE" dirty="0"/>
              <a:t>- </a:t>
            </a:r>
            <a:r>
              <a:rPr lang="fr-BE" dirty="0" err="1"/>
              <a:t>We</a:t>
            </a:r>
            <a:r>
              <a:rPr lang="fr-BE" dirty="0"/>
              <a:t> </a:t>
            </a:r>
            <a:r>
              <a:rPr lang="fr-BE" dirty="0" err="1"/>
              <a:t>will</a:t>
            </a:r>
            <a:r>
              <a:rPr lang="fr-BE" dirty="0"/>
              <a:t> </a:t>
            </a:r>
            <a:r>
              <a:rPr lang="fr-BE" dirty="0" err="1"/>
              <a:t>activate</a:t>
            </a:r>
            <a:r>
              <a:rPr lang="fr-BE" dirty="0"/>
              <a:t> modules as </a:t>
            </a:r>
            <a:r>
              <a:rPr lang="fr-BE" dirty="0" err="1"/>
              <a:t>we</a:t>
            </a:r>
            <a:r>
              <a:rPr lang="fr-BE" dirty="0"/>
              <a:t> </a:t>
            </a:r>
            <a:r>
              <a:rPr lang="fr-BE" dirty="0" err="1"/>
              <a:t>progress</a:t>
            </a:r>
            <a:r>
              <a:rPr lang="fr-BE" dirty="0"/>
              <a:t> </a:t>
            </a:r>
            <a:r>
              <a:rPr lang="fr-BE" dirty="0" err="1"/>
              <a:t>instead</a:t>
            </a:r>
            <a:r>
              <a:rPr lang="fr-BE" dirty="0"/>
              <a:t> of </a:t>
            </a:r>
            <a:r>
              <a:rPr lang="fr-BE" dirty="0" err="1"/>
              <a:t>activating</a:t>
            </a:r>
            <a:r>
              <a:rPr lang="fr-BE" dirty="0"/>
              <a:t> all modules at once</a:t>
            </a:r>
            <a:endParaRPr lang="en-B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32AF14-9326-4709-AAE8-CB7A69298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23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5681091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8F43331-7371-4FD4-ACD1-C8D34D824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Modules 	</a:t>
            </a:r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F05DE2-1634-4EC8-A8A5-A3F708F60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24</a:t>
            </a:fld>
            <a:endParaRPr lang="en-B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3C89ACA-8B1E-47F5-9D47-C8912781B3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5389" y="37938"/>
            <a:ext cx="2886611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03895E2-0DEC-42F0-AFC5-BD3BCBA5BE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3539" y="37938"/>
            <a:ext cx="3028950" cy="41814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283F1C3-26F4-400D-8D62-FF5C890D19B6}"/>
              </a:ext>
            </a:extLst>
          </p:cNvPr>
          <p:cNvSpPr txBox="1"/>
          <p:nvPr/>
        </p:nvSpPr>
        <p:spPr>
          <a:xfrm>
            <a:off x="838200" y="1045781"/>
            <a:ext cx="45866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/>
              <a:t>Growing </a:t>
            </a:r>
            <a:r>
              <a:rPr lang="fr-BE" dirty="0" err="1"/>
              <a:t>list</a:t>
            </a:r>
            <a:r>
              <a:rPr lang="fr-BE" dirty="0"/>
              <a:t> of menu items : initial &amp; final </a:t>
            </a:r>
            <a:r>
              <a:rPr lang="fr-BE" dirty="0" err="1"/>
              <a:t>list</a:t>
            </a:r>
            <a:r>
              <a:rPr lang="fr-BE" dirty="0"/>
              <a:t> of menu items as modules are </a:t>
            </a:r>
            <a:r>
              <a:rPr lang="fr-BE" dirty="0" err="1"/>
              <a:t>being</a:t>
            </a:r>
            <a:r>
              <a:rPr lang="fr-BE" dirty="0"/>
              <a:t> </a:t>
            </a:r>
            <a:r>
              <a:rPr lang="fr-BE" dirty="0" err="1"/>
              <a:t>installed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3193888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ABBF0-44BB-4BD7-BF73-1C1B53AB8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Basic Configuration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61569B-4D1E-4EC2-AC4D-DB1D229470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DFC330-DB76-4A63-A3EB-12027A5E6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25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6759433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26F250-0299-4720-BD31-9A9645DF5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Motivation</a:t>
            </a:r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B5C2CE-FBDC-43D2-86A8-F1A8B102EE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26</a:t>
            </a:fld>
            <a:endParaRPr lang="en-B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57785E-CE16-49EF-BDC1-888E75E717C9}"/>
              </a:ext>
            </a:extLst>
          </p:cNvPr>
          <p:cNvSpPr txBox="1"/>
          <p:nvPr/>
        </p:nvSpPr>
        <p:spPr>
          <a:xfrm>
            <a:off x="838200" y="901646"/>
            <a:ext cx="100380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BE" dirty="0" err="1"/>
              <a:t>Before</a:t>
            </a:r>
            <a:r>
              <a:rPr lang="fr-BE" dirty="0"/>
              <a:t> </a:t>
            </a:r>
            <a:r>
              <a:rPr lang="fr-BE" dirty="0" err="1"/>
              <a:t>examining</a:t>
            </a:r>
            <a:r>
              <a:rPr lang="fr-BE" dirty="0"/>
              <a:t> the </a:t>
            </a:r>
            <a:r>
              <a:rPr lang="fr-BE" dirty="0" err="1"/>
              <a:t>typical</a:t>
            </a:r>
            <a:r>
              <a:rPr lang="fr-BE" dirty="0"/>
              <a:t> ERP transactions like « Sales », etc. </a:t>
            </a:r>
            <a:r>
              <a:rPr lang="fr-BE" dirty="0" err="1"/>
              <a:t>we</a:t>
            </a:r>
            <a:r>
              <a:rPr lang="fr-BE" dirty="0"/>
              <a:t> </a:t>
            </a:r>
            <a:r>
              <a:rPr lang="fr-BE" dirty="0" err="1"/>
              <a:t>need</a:t>
            </a:r>
            <a:r>
              <a:rPr lang="fr-BE" dirty="0"/>
              <a:t> to </a:t>
            </a:r>
            <a:r>
              <a:rPr lang="fr-BE" dirty="0" err="1"/>
              <a:t>activate</a:t>
            </a:r>
            <a:r>
              <a:rPr lang="fr-BE" dirty="0"/>
              <a:t> modules </a:t>
            </a:r>
            <a:r>
              <a:rPr lang="fr-BE" dirty="0" err="1"/>
              <a:t>that</a:t>
            </a:r>
            <a:r>
              <a:rPr lang="fr-BE" dirty="0"/>
              <a:t> support the </a:t>
            </a:r>
            <a:r>
              <a:rPr lang="fr-BE" dirty="0" err="1"/>
              <a:t>different</a:t>
            </a:r>
            <a:r>
              <a:rPr lang="fr-BE" dirty="0"/>
              <a:t> « basic </a:t>
            </a:r>
            <a:r>
              <a:rPr lang="fr-BE" dirty="0" err="1"/>
              <a:t>subject</a:t>
            </a:r>
            <a:r>
              <a:rPr lang="fr-BE" dirty="0"/>
              <a:t> areas ».</a:t>
            </a:r>
          </a:p>
          <a:p>
            <a:pPr marL="285750" indent="-285750">
              <a:buFontTx/>
              <a:buChar char="-"/>
            </a:pPr>
            <a:r>
              <a:rPr lang="fr-BE" dirty="0"/>
              <a:t>This </a:t>
            </a:r>
            <a:r>
              <a:rPr lang="fr-BE" dirty="0" err="1"/>
              <a:t>link</a:t>
            </a:r>
            <a:r>
              <a:rPr lang="fr-BE" dirty="0"/>
              <a:t> </a:t>
            </a:r>
            <a:r>
              <a:rPr lang="fr-BE" dirty="0" err="1"/>
              <a:t>refers</a:t>
            </a:r>
            <a:r>
              <a:rPr lang="fr-BE" dirty="0"/>
              <a:t> to official documentation about a « basic </a:t>
            </a:r>
            <a:r>
              <a:rPr lang="fr-BE" dirty="0" err="1"/>
              <a:t>configuation</a:t>
            </a:r>
            <a:r>
              <a:rPr lang="fr-BE" dirty="0"/>
              <a:t> » :</a:t>
            </a:r>
            <a:br>
              <a:rPr lang="fr-BE" dirty="0"/>
            </a:br>
            <a:r>
              <a:rPr lang="en-US" dirty="0">
                <a:hlinkClick r:id="rId2"/>
              </a:rPr>
              <a:t>https://tryton-administration-manual.readthedocs.io/en/latest/basic_config.html</a:t>
            </a:r>
            <a:endParaRPr lang="en-BE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32E2C7C-3A26-457A-9BF7-1B0EC49B694E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7336222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ABBF0-44BB-4BD7-BF73-1C1B53AB8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« Country » &amp; « Currency »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61569B-4D1E-4EC2-AC4D-DB1D229470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DFC330-DB76-4A63-A3EB-12027A5E6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27</a:t>
            </a:fld>
            <a:endParaRPr lang="en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8930938-4A66-40D7-962D-22A70751DE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5414" y="-12046"/>
            <a:ext cx="2072268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8854C8B-ABC1-48DB-A880-6863BDD705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1825" y="-12046"/>
            <a:ext cx="1400175" cy="180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5946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26F250-0299-4720-BD31-9A9645DF5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Motivation</a:t>
            </a:r>
            <a:endParaRPr lang="en-B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42C8CD-B143-4F43-8111-35D557A60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28</a:t>
            </a:fld>
            <a:endParaRPr lang="en-B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2EB4A0B-2676-424F-BA1C-BD9A5454A9EE}"/>
              </a:ext>
            </a:extLst>
          </p:cNvPr>
          <p:cNvSpPr txBox="1"/>
          <p:nvPr/>
        </p:nvSpPr>
        <p:spPr>
          <a:xfrm>
            <a:off x="838200" y="932330"/>
            <a:ext cx="1069937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/>
              <a:t>The TRYTON </a:t>
            </a:r>
            <a:r>
              <a:rPr lang="fr-BE" dirty="0" err="1"/>
              <a:t>database</a:t>
            </a:r>
            <a:r>
              <a:rPr lang="fr-BE" dirty="0"/>
              <a:t> and application </a:t>
            </a:r>
            <a:r>
              <a:rPr lang="fr-BE" dirty="0" err="1"/>
              <a:t>contain</a:t>
            </a:r>
            <a:r>
              <a:rPr lang="fr-BE" dirty="0"/>
              <a:t> minimal </a:t>
            </a:r>
            <a:r>
              <a:rPr lang="fr-BE" dirty="0" err="1"/>
              <a:t>database</a:t>
            </a:r>
            <a:r>
              <a:rPr lang="fr-BE" dirty="0"/>
              <a:t> tables and application modules.</a:t>
            </a:r>
            <a:br>
              <a:rPr lang="fr-BE" dirty="0"/>
            </a:br>
            <a:br>
              <a:rPr lang="fr-BE" dirty="0"/>
            </a:br>
            <a:r>
              <a:rPr lang="fr-BE" dirty="0"/>
              <a:t>« Countries » and « </a:t>
            </a:r>
            <a:r>
              <a:rPr lang="fr-BE" dirty="0" err="1"/>
              <a:t>Currencies</a:t>
            </a:r>
            <a:r>
              <a:rPr lang="fr-BE" dirty="0"/>
              <a:t> » are </a:t>
            </a:r>
            <a:r>
              <a:rPr lang="fr-BE" dirty="0" err="1"/>
              <a:t>extensively</a:t>
            </a:r>
            <a:r>
              <a:rPr lang="fr-BE" dirty="0"/>
              <a:t> </a:t>
            </a:r>
            <a:r>
              <a:rPr lang="fr-BE" dirty="0" err="1"/>
              <a:t>used</a:t>
            </a:r>
            <a:r>
              <a:rPr lang="fr-BE" dirty="0"/>
              <a:t>. </a:t>
            </a:r>
            <a:r>
              <a:rPr lang="fr-BE" dirty="0" err="1"/>
              <a:t>Hence</a:t>
            </a:r>
            <a:r>
              <a:rPr lang="fr-BE" dirty="0"/>
              <a:t>, </a:t>
            </a:r>
            <a:r>
              <a:rPr lang="fr-BE" dirty="0" err="1"/>
              <a:t>it</a:t>
            </a:r>
            <a:r>
              <a:rPr lang="fr-BE" dirty="0"/>
              <a:t> </a:t>
            </a:r>
            <a:r>
              <a:rPr lang="fr-BE" dirty="0" err="1"/>
              <a:t>is</a:t>
            </a:r>
            <a:r>
              <a:rPr lang="fr-BE" dirty="0"/>
              <a:t> </a:t>
            </a:r>
            <a:r>
              <a:rPr lang="fr-BE" dirty="0" err="1"/>
              <a:t>advised</a:t>
            </a:r>
            <a:r>
              <a:rPr lang="fr-BE" dirty="0"/>
              <a:t> to :</a:t>
            </a:r>
          </a:p>
          <a:p>
            <a:endParaRPr lang="fr-BE" dirty="0"/>
          </a:p>
          <a:p>
            <a:pPr marL="342900" indent="-342900">
              <a:buFont typeface="+mj-lt"/>
              <a:buAutoNum type="arabicPeriod"/>
            </a:pPr>
            <a:r>
              <a:rPr lang="fr-BE" dirty="0" err="1"/>
              <a:t>Activate</a:t>
            </a:r>
            <a:r>
              <a:rPr lang="fr-BE" dirty="0"/>
              <a:t> the </a:t>
            </a:r>
            <a:r>
              <a:rPr lang="fr-BE" dirty="0" err="1"/>
              <a:t>corresponding</a:t>
            </a:r>
            <a:r>
              <a:rPr lang="fr-BE" dirty="0"/>
              <a:t> application modules </a:t>
            </a:r>
            <a:r>
              <a:rPr lang="fr-BE" dirty="0" err="1"/>
              <a:t>thereby</a:t>
            </a:r>
            <a:r>
              <a:rPr lang="fr-BE" dirty="0"/>
              <a:t> </a:t>
            </a:r>
            <a:r>
              <a:rPr lang="fr-BE" dirty="0" err="1"/>
              <a:t>also</a:t>
            </a:r>
            <a:r>
              <a:rPr lang="fr-BE" dirty="0"/>
              <a:t> </a:t>
            </a:r>
            <a:r>
              <a:rPr lang="fr-BE" dirty="0" err="1"/>
              <a:t>creating</a:t>
            </a:r>
            <a:r>
              <a:rPr lang="fr-BE" dirty="0"/>
              <a:t> the </a:t>
            </a:r>
            <a:r>
              <a:rPr lang="fr-BE" dirty="0" err="1"/>
              <a:t>required</a:t>
            </a:r>
            <a:r>
              <a:rPr lang="fr-BE" dirty="0"/>
              <a:t> tables in the </a:t>
            </a:r>
            <a:r>
              <a:rPr lang="fr-BE" dirty="0" err="1"/>
              <a:t>database</a:t>
            </a:r>
            <a:r>
              <a:rPr lang="fr-BE" dirty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fr-BE" dirty="0" err="1"/>
              <a:t>Load</a:t>
            </a:r>
            <a:r>
              <a:rPr lang="fr-BE" dirty="0"/>
              <a:t> the </a:t>
            </a:r>
            <a:r>
              <a:rPr lang="fr-BE" dirty="0" err="1"/>
              <a:t>created</a:t>
            </a:r>
            <a:r>
              <a:rPr lang="fr-BE" dirty="0"/>
              <a:t> tables </a:t>
            </a:r>
            <a:r>
              <a:rPr lang="fr-BE" dirty="0" err="1"/>
              <a:t>with</a:t>
            </a:r>
            <a:r>
              <a:rPr lang="fr-BE" dirty="0"/>
              <a:t> ISO </a:t>
            </a:r>
            <a:r>
              <a:rPr lang="fr-BE" dirty="0" err="1"/>
              <a:t>normalised</a:t>
            </a:r>
            <a:r>
              <a:rPr lang="fr-BE" dirty="0"/>
              <a:t> « Currency » and « Country » data</a:t>
            </a:r>
          </a:p>
          <a:p>
            <a:pPr marL="342900" indent="-342900">
              <a:buFont typeface="+mj-lt"/>
              <a:buAutoNum type="arabicPeriod"/>
            </a:pPr>
            <a:endParaRPr lang="fr-BE" dirty="0"/>
          </a:p>
          <a:p>
            <a:r>
              <a:rPr lang="fr-BE" dirty="0" err="1"/>
              <a:t>Finally</a:t>
            </a:r>
            <a:r>
              <a:rPr lang="fr-BE" dirty="0"/>
              <a:t>, for </a:t>
            </a:r>
            <a:r>
              <a:rPr lang="fr-BE" dirty="0" err="1"/>
              <a:t>each</a:t>
            </a:r>
            <a:r>
              <a:rPr lang="fr-BE" dirty="0"/>
              <a:t> « Currency » of use in the « </a:t>
            </a:r>
            <a:r>
              <a:rPr lang="fr-BE" dirty="0" err="1"/>
              <a:t>Company</a:t>
            </a:r>
            <a:r>
              <a:rPr lang="fr-BE" dirty="0"/>
              <a:t> » </a:t>
            </a:r>
            <a:r>
              <a:rPr lang="fr-BE" dirty="0" err="1"/>
              <a:t>operations</a:t>
            </a:r>
            <a:r>
              <a:rPr lang="fr-BE" dirty="0"/>
              <a:t>, </a:t>
            </a:r>
            <a:r>
              <a:rPr lang="fr-BE" dirty="0" err="1"/>
              <a:t>it</a:t>
            </a:r>
            <a:r>
              <a:rPr lang="fr-BE" dirty="0"/>
              <a:t> </a:t>
            </a:r>
            <a:r>
              <a:rPr lang="fr-BE" dirty="0" err="1"/>
              <a:t>is</a:t>
            </a:r>
            <a:r>
              <a:rPr lang="fr-BE" dirty="0"/>
              <a:t> </a:t>
            </a:r>
            <a:r>
              <a:rPr lang="fr-BE" dirty="0" err="1"/>
              <a:t>advised</a:t>
            </a:r>
            <a:r>
              <a:rPr lang="fr-BE" dirty="0"/>
              <a:t> :</a:t>
            </a:r>
            <a:br>
              <a:rPr lang="fr-BE" dirty="0"/>
            </a:br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/>
              <a:t>To set the « Rate » </a:t>
            </a:r>
            <a:r>
              <a:rPr lang="fr-BE" dirty="0" err="1"/>
              <a:t>property</a:t>
            </a:r>
            <a:r>
              <a:rPr lang="fr-BE" dirty="0"/>
              <a:t> to 1.0 for a « Reference Currency  » ; </a:t>
            </a:r>
            <a:r>
              <a:rPr lang="fr-BE" dirty="0" err="1"/>
              <a:t>f.i</a:t>
            </a:r>
            <a:r>
              <a:rPr lang="fr-BE" dirty="0"/>
              <a:t>. « EUR rate » = 1.0</a:t>
            </a:r>
          </a:p>
          <a:p>
            <a:pPr marL="285750" indent="-285750">
              <a:buFontTx/>
              <a:buChar char="-"/>
            </a:pPr>
            <a:r>
              <a:rPr lang="fr-BE" dirty="0"/>
              <a:t>To set the « Rate » </a:t>
            </a:r>
            <a:r>
              <a:rPr lang="fr-BE" dirty="0" err="1"/>
              <a:t>property</a:t>
            </a:r>
            <a:r>
              <a:rPr lang="fr-BE" dirty="0"/>
              <a:t> to a relative value for </a:t>
            </a:r>
            <a:r>
              <a:rPr lang="fr-BE" dirty="0" err="1"/>
              <a:t>each</a:t>
            </a:r>
            <a:r>
              <a:rPr lang="fr-BE" dirty="0"/>
              <a:t> « Relative Currency »  ; </a:t>
            </a:r>
            <a:r>
              <a:rPr lang="fr-BE" dirty="0" err="1"/>
              <a:t>f.i</a:t>
            </a:r>
            <a:r>
              <a:rPr lang="fr-BE" dirty="0"/>
              <a:t>. « USD rate » = 1.2</a:t>
            </a:r>
            <a:br>
              <a:rPr lang="fr-BE" dirty="0"/>
            </a:br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 err="1"/>
              <a:t>When</a:t>
            </a:r>
            <a:r>
              <a:rPr lang="fr-BE" dirty="0"/>
              <a:t> the « </a:t>
            </a:r>
            <a:r>
              <a:rPr lang="fr-BE" dirty="0" err="1"/>
              <a:t>Company</a:t>
            </a:r>
            <a:r>
              <a:rPr lang="fr-BE" dirty="0"/>
              <a:t> » </a:t>
            </a:r>
            <a:r>
              <a:rPr lang="fr-BE" dirty="0" err="1"/>
              <a:t>operates</a:t>
            </a:r>
            <a:r>
              <a:rPr lang="fr-BE" dirty="0"/>
              <a:t> in a single </a:t>
            </a:r>
            <a:r>
              <a:rPr lang="fr-BE" dirty="0" err="1"/>
              <a:t>currency</a:t>
            </a:r>
            <a:r>
              <a:rPr lang="fr-BE" dirty="0"/>
              <a:t> </a:t>
            </a:r>
            <a:r>
              <a:rPr lang="fr-BE" dirty="0" err="1"/>
              <a:t>environment</a:t>
            </a:r>
            <a:r>
              <a:rPr lang="fr-BE" dirty="0"/>
              <a:t>, the « 1.0 » multiplication factor </a:t>
            </a:r>
            <a:r>
              <a:rPr lang="fr-BE" dirty="0" err="1"/>
              <a:t>is</a:t>
            </a:r>
            <a:r>
              <a:rPr lang="fr-BE" dirty="0"/>
              <a:t> </a:t>
            </a:r>
            <a:r>
              <a:rPr lang="fr-BE" dirty="0" err="1"/>
              <a:t>used</a:t>
            </a:r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 err="1"/>
              <a:t>When</a:t>
            </a:r>
            <a:r>
              <a:rPr lang="fr-BE" dirty="0"/>
              <a:t> the « </a:t>
            </a:r>
            <a:r>
              <a:rPr lang="fr-BE" dirty="0" err="1"/>
              <a:t>Company</a:t>
            </a:r>
            <a:r>
              <a:rPr lang="fr-BE" dirty="0"/>
              <a:t> » </a:t>
            </a:r>
            <a:r>
              <a:rPr lang="fr-BE" dirty="0" err="1"/>
              <a:t>operates</a:t>
            </a:r>
            <a:r>
              <a:rPr lang="fr-BE" dirty="0"/>
              <a:t> in a multi-</a:t>
            </a:r>
            <a:r>
              <a:rPr lang="fr-BE" dirty="0" err="1"/>
              <a:t>currency</a:t>
            </a:r>
            <a:r>
              <a:rPr lang="fr-BE" dirty="0"/>
              <a:t> </a:t>
            </a:r>
            <a:r>
              <a:rPr lang="fr-BE" dirty="0" err="1"/>
              <a:t>environment</a:t>
            </a:r>
            <a:r>
              <a:rPr lang="fr-BE" dirty="0"/>
              <a:t>, </a:t>
            </a:r>
            <a:r>
              <a:rPr lang="fr-BE" dirty="0" err="1"/>
              <a:t>each</a:t>
            </a:r>
            <a:r>
              <a:rPr lang="fr-BE" dirty="0"/>
              <a:t> </a:t>
            </a:r>
            <a:r>
              <a:rPr lang="fr-BE" dirty="0" err="1"/>
              <a:t>currency-related</a:t>
            </a:r>
            <a:r>
              <a:rPr lang="fr-BE" dirty="0"/>
              <a:t> rate </a:t>
            </a:r>
            <a:r>
              <a:rPr lang="fr-BE" dirty="0" err="1"/>
              <a:t>is</a:t>
            </a:r>
            <a:r>
              <a:rPr lang="fr-BE" dirty="0"/>
              <a:t> </a:t>
            </a:r>
            <a:r>
              <a:rPr lang="fr-BE" dirty="0" err="1"/>
              <a:t>used</a:t>
            </a:r>
            <a:r>
              <a:rPr lang="fr-BE" dirty="0"/>
              <a:t> in addition as multiplication factor </a:t>
            </a:r>
            <a:endParaRPr lang="en-BE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CD0C82C-5807-4D9A-B4B8-BD8F71CD44BF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584269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26F250-0299-4720-BD31-9A9645DF5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Documentation</a:t>
            </a:r>
            <a:endParaRPr lang="en-BE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7EBAFBB-E7DA-4C03-B86C-D4722E56E3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75839"/>
            <a:ext cx="11199779" cy="145316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FA443BC-E647-499F-975D-CB21113ABE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442055"/>
            <a:ext cx="11199779" cy="58540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9288AB0-6B32-4C45-BD54-55F8A170A7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080492"/>
            <a:ext cx="11199779" cy="497033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58F110-0E75-44C8-9213-91C1ECA32D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29</a:t>
            </a:fld>
            <a:endParaRPr lang="en-B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55DBF8-AEEA-40F3-98D9-153A1EC2F61F}"/>
              </a:ext>
            </a:extLst>
          </p:cNvPr>
          <p:cNvSpPr txBox="1"/>
          <p:nvPr/>
        </p:nvSpPr>
        <p:spPr>
          <a:xfrm>
            <a:off x="838200" y="103224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BE" dirty="0">
                <a:hlinkClick r:id="rId5"/>
              </a:rPr>
              <a:t>https://docs.tryton.org/projects/modules-country/en/latest/</a:t>
            </a:r>
            <a:endParaRPr lang="en-BE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31311B0-37C8-47C8-9AB7-028DEE8AFA60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6300722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26F250-0299-4720-BD31-9A9645DF5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BE" dirty="0"/>
              <a:t>TOC</a:t>
            </a:r>
            <a:br>
              <a:rPr lang="en-BE" dirty="0"/>
            </a:br>
            <a:endParaRPr lang="en-B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DCA0B4-61CD-4601-A4A8-F72E4F5CD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3</a:t>
            </a:fld>
            <a:endParaRPr lang="en-BE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C3CF38-053F-4DA5-BC91-535DBF99CA18}"/>
              </a:ext>
            </a:extLst>
          </p:cNvPr>
          <p:cNvSpPr txBox="1"/>
          <p:nvPr/>
        </p:nvSpPr>
        <p:spPr>
          <a:xfrm>
            <a:off x="2505606" y="2141107"/>
            <a:ext cx="276078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600" b="1" dirty="0"/>
              <a:t>Initial Configuration Wizard</a:t>
            </a:r>
          </a:p>
          <a:p>
            <a:pPr algn="r"/>
            <a:r>
              <a:rPr lang="en-GB" sz="1600" b="1" dirty="0"/>
              <a:t>Operations</a:t>
            </a:r>
          </a:p>
          <a:p>
            <a:pPr algn="r"/>
            <a:r>
              <a:rPr lang="en-GB" sz="1600" b="1" dirty="0"/>
              <a:t>Modules</a:t>
            </a:r>
          </a:p>
          <a:p>
            <a:pPr algn="r"/>
            <a:r>
              <a:rPr lang="en-GB" sz="1600" b="1" dirty="0"/>
              <a:t>Basic Configuration</a:t>
            </a:r>
          </a:p>
          <a:p>
            <a:pPr algn="r"/>
            <a:r>
              <a:rPr lang="en-GB" sz="1600" b="1" dirty="0"/>
              <a:t>Country &amp; Currency</a:t>
            </a:r>
          </a:p>
          <a:p>
            <a:pPr algn="r"/>
            <a:r>
              <a:rPr lang="en-GB" sz="1600" b="1" dirty="0"/>
              <a:t>Party &amp; Company &amp; Employee</a:t>
            </a:r>
          </a:p>
          <a:p>
            <a:pPr algn="r"/>
            <a:r>
              <a:rPr lang="en-GB" sz="1600" b="1" dirty="0"/>
              <a:t>User</a:t>
            </a:r>
          </a:p>
          <a:p>
            <a:pPr algn="r"/>
            <a:r>
              <a:rPr lang="en-GB" sz="1600" b="1" dirty="0"/>
              <a:t>Accounting</a:t>
            </a:r>
          </a:p>
          <a:p>
            <a:pPr algn="r"/>
            <a:r>
              <a:rPr lang="en-GB" sz="1600" b="1" dirty="0"/>
              <a:t>Logins</a:t>
            </a:r>
            <a:endParaRPr lang="en-BE" sz="16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024D3A-FD52-4AD0-B48A-DD840EF01353}"/>
              </a:ext>
            </a:extLst>
          </p:cNvPr>
          <p:cNvSpPr txBox="1"/>
          <p:nvPr/>
        </p:nvSpPr>
        <p:spPr>
          <a:xfrm>
            <a:off x="5266389" y="2141107"/>
            <a:ext cx="583516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Performing Initial Configuration : language, user, module</a:t>
            </a:r>
          </a:p>
          <a:p>
            <a:r>
              <a:rPr lang="en-GB" sz="1600" dirty="0"/>
              <a:t>Explaining how to perform Operations</a:t>
            </a:r>
          </a:p>
          <a:p>
            <a:r>
              <a:rPr lang="en-GB" sz="1600" dirty="0"/>
              <a:t>Explaining the concept of Modules</a:t>
            </a:r>
          </a:p>
          <a:p>
            <a:r>
              <a:rPr lang="en-GB" sz="1600" dirty="0"/>
              <a:t>Basic Configuration</a:t>
            </a:r>
          </a:p>
          <a:p>
            <a:r>
              <a:rPr lang="en-GB" sz="1600" dirty="0"/>
              <a:t>Installing Country &amp; Currency</a:t>
            </a:r>
          </a:p>
          <a:p>
            <a:r>
              <a:rPr lang="en-GB" sz="1600" dirty="0"/>
              <a:t>Installing Party &amp; Company &amp; Employee</a:t>
            </a:r>
          </a:p>
          <a:p>
            <a:r>
              <a:rPr lang="en-GB" sz="1600" dirty="0"/>
              <a:t>Installing additional Users</a:t>
            </a:r>
          </a:p>
          <a:p>
            <a:r>
              <a:rPr lang="en-GB" sz="1600" dirty="0"/>
              <a:t>Activating Financial modules</a:t>
            </a:r>
          </a:p>
          <a:p>
            <a:r>
              <a:rPr lang="en-GB" sz="1600" dirty="0"/>
              <a:t>Demonstrate user privileges</a:t>
            </a:r>
            <a:endParaRPr lang="en-BE" sz="1600" dirty="0"/>
          </a:p>
        </p:txBody>
      </p:sp>
    </p:spTree>
    <p:extLst>
      <p:ext uri="{BB962C8B-B14F-4D97-AF65-F5344CB8AC3E}">
        <p14:creationId xmlns:p14="http://schemas.microsoft.com/office/powerpoint/2010/main" val="18295135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26F250-0299-4720-BD31-9A9645DF5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Documentation</a:t>
            </a:r>
            <a:endParaRPr lang="en-B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2C67D9-68BE-4A41-8BC0-433C84A819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976" y="1646133"/>
            <a:ext cx="11267872" cy="160050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9594B47-1132-4540-81DD-2349110665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289383"/>
            <a:ext cx="11197448" cy="52118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4B08D47-4905-4D65-871F-97EFEEF717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928383"/>
            <a:ext cx="11197448" cy="971938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813FE9-780B-43C5-8534-91D26D4FF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30</a:t>
            </a:fld>
            <a:endParaRPr lang="en-B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400B9B-5A19-4EC8-BDC8-9A90A0FD2233}"/>
              </a:ext>
            </a:extLst>
          </p:cNvPr>
          <p:cNvSpPr txBox="1"/>
          <p:nvPr/>
        </p:nvSpPr>
        <p:spPr>
          <a:xfrm>
            <a:off x="838200" y="94691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BE" dirty="0">
                <a:hlinkClick r:id="rId5"/>
              </a:rPr>
              <a:t>https://docs.tryton.org/projects/modules-currency/en/latest/</a:t>
            </a:r>
            <a:endParaRPr lang="en-BE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501B6A3-E057-4E7F-95FF-AE180375ADA6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7069104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ABBF0-44BB-4BD7-BF73-1C1B53AB8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Application - </a:t>
            </a:r>
            <a:r>
              <a:rPr lang="fr-BE" dirty="0" err="1"/>
              <a:t>Activating</a:t>
            </a:r>
            <a:r>
              <a:rPr lang="fr-BE" dirty="0"/>
              <a:t> the Modules</a:t>
            </a:r>
            <a:endParaRPr lang="en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1F6C72-C658-4857-8FBB-0845A5C6C0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F88B98-1630-4C37-9D30-320ADC9A29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31</a:t>
            </a:fld>
            <a:endParaRPr lang="en-B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EDE1DAB-7A3F-4582-B161-707D1B9744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3050" y="0"/>
            <a:ext cx="3028950" cy="418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0895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6EAFC-6503-4D29-9C69-F24D278D8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Mark « Country » &amp; « Currency » For Activation </a:t>
            </a:r>
            <a:r>
              <a:rPr lang="fr-BE" dirty="0" err="1"/>
              <a:t>then</a:t>
            </a:r>
            <a:r>
              <a:rPr lang="fr-BE" dirty="0"/>
              <a:t> </a:t>
            </a:r>
            <a:r>
              <a:rPr lang="fr-BE" dirty="0" err="1"/>
              <a:t>Execute</a:t>
            </a:r>
            <a:endParaRPr lang="en-B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C8DBD8F-ABC0-4CDA-9004-215F168A07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3725" y="4015061"/>
            <a:ext cx="3374048" cy="12119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6A61151-50AC-4A33-9E03-802E42B780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015061"/>
            <a:ext cx="3374048" cy="157354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1E15DB7-F78C-441C-B1DC-7724A3133E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50300"/>
            <a:ext cx="12192000" cy="2754275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902EFF-02CC-4418-A700-861DD78B6D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32</a:t>
            </a:fld>
            <a:endParaRPr lang="en-BE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A4DCC55-7C04-4D37-BD5C-3615330F9FED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8519750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6EAFC-6503-4D29-9C69-F24D278D8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State « Post »</a:t>
            </a:r>
            <a:endParaRPr lang="en-B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F9A754-88BC-421B-B84C-8B528C6E43C1}"/>
              </a:ext>
            </a:extLst>
          </p:cNvPr>
          <p:cNvSpPr txBox="1"/>
          <p:nvPr/>
        </p:nvSpPr>
        <p:spPr>
          <a:xfrm>
            <a:off x="2615975" y="3659930"/>
            <a:ext cx="714086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/>
              <a:t>Note :</a:t>
            </a:r>
            <a:br>
              <a:rPr lang="fr-BE" dirty="0"/>
            </a:br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/>
              <a:t>Use TRYTON « </a:t>
            </a:r>
            <a:r>
              <a:rPr lang="fr-BE" dirty="0" err="1"/>
              <a:t>Reload</a:t>
            </a:r>
            <a:r>
              <a:rPr lang="fr-BE" dirty="0"/>
              <a:t> » </a:t>
            </a:r>
            <a:r>
              <a:rPr lang="fr-BE" dirty="0" err="1"/>
              <a:t>operation</a:t>
            </a:r>
            <a:r>
              <a:rPr lang="fr-BE" dirty="0"/>
              <a:t> to </a:t>
            </a:r>
            <a:r>
              <a:rPr lang="fr-BE" dirty="0" err="1"/>
              <a:t>refresh</a:t>
            </a:r>
            <a:r>
              <a:rPr lang="fr-BE" dirty="0"/>
              <a:t> and display</a:t>
            </a:r>
          </a:p>
          <a:p>
            <a:pPr marL="285750" indent="-285750">
              <a:buFontTx/>
              <a:buChar char="-"/>
            </a:pPr>
            <a:r>
              <a:rPr lang="fr-BE" dirty="0"/>
              <a:t>« Countries » &amp; « </a:t>
            </a:r>
            <a:r>
              <a:rPr lang="fr-BE" dirty="0" err="1"/>
              <a:t>Currencies</a:t>
            </a:r>
            <a:r>
              <a:rPr lang="fr-BE" dirty="0"/>
              <a:t> » </a:t>
            </a:r>
            <a:r>
              <a:rPr lang="fr-BE" dirty="0" err="1"/>
              <a:t>appear</a:t>
            </a:r>
            <a:r>
              <a:rPr lang="fr-BE" dirty="0"/>
              <a:t> in the </a:t>
            </a:r>
            <a:r>
              <a:rPr lang="fr-BE" dirty="0" err="1"/>
              <a:t>Tree</a:t>
            </a:r>
            <a:r>
              <a:rPr lang="fr-BE" dirty="0"/>
              <a:t> Menus</a:t>
            </a:r>
          </a:p>
          <a:p>
            <a:pPr marL="285750" indent="-285750">
              <a:buFontTx/>
              <a:buChar char="-"/>
            </a:pPr>
            <a:r>
              <a:rPr lang="fr-BE" dirty="0" err="1"/>
              <a:t>When</a:t>
            </a:r>
            <a:r>
              <a:rPr lang="fr-BE" dirty="0"/>
              <a:t> </a:t>
            </a:r>
            <a:r>
              <a:rPr lang="fr-BE" dirty="0" err="1"/>
              <a:t>clicking</a:t>
            </a:r>
            <a:r>
              <a:rPr lang="fr-BE" dirty="0"/>
              <a:t> on « Countries or « </a:t>
            </a:r>
            <a:r>
              <a:rPr lang="fr-BE" dirty="0" err="1"/>
              <a:t>Currencies</a:t>
            </a:r>
            <a:r>
              <a:rPr lang="fr-BE" dirty="0"/>
              <a:t> », the data panel </a:t>
            </a:r>
            <a:r>
              <a:rPr lang="fr-BE" dirty="0" err="1"/>
              <a:t>remains</a:t>
            </a:r>
            <a:r>
              <a:rPr lang="fr-BE" dirty="0"/>
              <a:t> </a:t>
            </a:r>
            <a:r>
              <a:rPr lang="fr-BE" dirty="0" err="1"/>
              <a:t>empty</a:t>
            </a:r>
            <a:r>
              <a:rPr lang="fr-BE" dirty="0"/>
              <a:t> : </a:t>
            </a:r>
            <a:r>
              <a:rPr lang="fr-BE" dirty="0" err="1"/>
              <a:t>we</a:t>
            </a:r>
            <a:r>
              <a:rPr lang="fr-BE" dirty="0"/>
              <a:t> </a:t>
            </a:r>
            <a:r>
              <a:rPr lang="fr-BE" dirty="0" err="1"/>
              <a:t>still</a:t>
            </a:r>
            <a:r>
              <a:rPr lang="fr-BE" dirty="0"/>
              <a:t> </a:t>
            </a:r>
            <a:r>
              <a:rPr lang="fr-BE" dirty="0" err="1"/>
              <a:t>need</a:t>
            </a:r>
            <a:r>
              <a:rPr lang="fr-BE" dirty="0"/>
              <a:t> to </a:t>
            </a:r>
            <a:r>
              <a:rPr lang="fr-BE" dirty="0" err="1"/>
              <a:t>load</a:t>
            </a:r>
            <a:r>
              <a:rPr lang="fr-BE" dirty="0"/>
              <a:t> the </a:t>
            </a:r>
            <a:r>
              <a:rPr lang="fr-BE" dirty="0" err="1"/>
              <a:t>database</a:t>
            </a:r>
            <a:r>
              <a:rPr lang="fr-BE" dirty="0"/>
              <a:t> tables</a:t>
            </a:r>
          </a:p>
          <a:p>
            <a:pPr marL="285750" indent="-285750">
              <a:buFontTx/>
              <a:buChar char="-"/>
            </a:pPr>
            <a:endParaRPr lang="en-B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D3055D-3104-46A6-B030-F5EF5AAB1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33</a:t>
            </a:fld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20572E-8BDD-4B30-B1A7-DDB251D5B4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827315"/>
            <a:ext cx="8255000" cy="27002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D32A649-7EB1-42AC-9061-AC179E1FCF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659930"/>
            <a:ext cx="1371600" cy="296227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B5CD698-495F-481E-BF72-192EFFBEE3EF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0948585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FAFC268F-6E1B-43FD-9B15-C9B095574F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4162" y="139514"/>
            <a:ext cx="3171825" cy="63150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84C6E56-B632-447A-816B-4C245AB12E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5987" y="233177"/>
            <a:ext cx="3457575" cy="33909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678B856-0EF2-4E19-B3A3-54C9C8E57EB3}"/>
              </a:ext>
            </a:extLst>
          </p:cNvPr>
          <p:cNvSpPr txBox="1"/>
          <p:nvPr/>
        </p:nvSpPr>
        <p:spPr>
          <a:xfrm>
            <a:off x="767229" y="1052925"/>
            <a:ext cx="45969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BE" dirty="0"/>
              <a:t>There are 3 </a:t>
            </a:r>
            <a:r>
              <a:rPr lang="fr-BE" dirty="0" err="1"/>
              <a:t>additional</a:t>
            </a:r>
            <a:r>
              <a:rPr lang="fr-BE" dirty="0"/>
              <a:t> « country » tables</a:t>
            </a:r>
          </a:p>
          <a:p>
            <a:pPr marL="285750" indent="-285750">
              <a:buFontTx/>
              <a:buChar char="-"/>
            </a:pPr>
            <a:r>
              <a:rPr lang="fr-BE" dirty="0"/>
              <a:t>There are 2 </a:t>
            </a:r>
            <a:r>
              <a:rPr lang="fr-BE" dirty="0" err="1"/>
              <a:t>additional</a:t>
            </a:r>
            <a:r>
              <a:rPr lang="fr-BE" dirty="0"/>
              <a:t> « </a:t>
            </a:r>
            <a:r>
              <a:rPr lang="fr-BE" dirty="0" err="1"/>
              <a:t>currency</a:t>
            </a:r>
            <a:r>
              <a:rPr lang="fr-BE" dirty="0"/>
              <a:t> » tables</a:t>
            </a:r>
          </a:p>
          <a:p>
            <a:pPr marL="285750" indent="-285750">
              <a:buFontTx/>
              <a:buChar char="-"/>
            </a:pPr>
            <a:r>
              <a:rPr lang="fr-BE" dirty="0"/>
              <a:t>All tables are </a:t>
            </a:r>
            <a:r>
              <a:rPr lang="fr-BE" dirty="0" err="1"/>
              <a:t>still</a:t>
            </a:r>
            <a:r>
              <a:rPr lang="fr-BE" dirty="0"/>
              <a:t> </a:t>
            </a:r>
            <a:r>
              <a:rPr lang="fr-BE" dirty="0" err="1"/>
              <a:t>empty</a:t>
            </a:r>
            <a:endParaRPr lang="en-BE" dirty="0"/>
          </a:p>
          <a:p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234F63D-A74F-4C85-B7F1-832A1910D2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34</a:t>
            </a:fld>
            <a:endParaRPr lang="en-BE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1FD31EF-88D2-4B99-8DCF-4749DA7A6E50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46218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BE" dirty="0"/>
              <a:t>State « Post »</a:t>
            </a:r>
            <a:endParaRPr lang="en-B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D1844B5-D328-4726-861B-8159501FED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179178"/>
            <a:ext cx="2857500" cy="197167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4A5515E-12C0-4B56-9E2E-021BF38F8B39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4272703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ABBF0-44BB-4BD7-BF73-1C1B53AB8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Database</a:t>
            </a:r>
            <a:r>
              <a:rPr lang="fr-BE" dirty="0"/>
              <a:t> – </a:t>
            </a:r>
            <a:r>
              <a:rPr lang="fr-BE" dirty="0" err="1"/>
              <a:t>Loading</a:t>
            </a:r>
            <a:r>
              <a:rPr lang="fr-BE" dirty="0"/>
              <a:t> the Tables</a:t>
            </a:r>
            <a:endParaRPr lang="en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1F6C72-C658-4857-8FBB-0845A5C6C0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38EA82-35E3-4D0E-8A82-4E34344F7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35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00899664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6EAFC-6503-4D29-9C69-F24D278D8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Documentation</a:t>
            </a:r>
            <a:endParaRPr lang="en-B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54C025-6939-4290-AC6C-19AA356E883F}"/>
              </a:ext>
            </a:extLst>
          </p:cNvPr>
          <p:cNvSpPr txBox="1"/>
          <p:nvPr/>
        </p:nvSpPr>
        <p:spPr>
          <a:xfrm>
            <a:off x="838200" y="1035154"/>
            <a:ext cx="1015218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fr-BE" dirty="0"/>
              <a:t>[</a:t>
            </a:r>
            <a:r>
              <a:rPr lang="en-BE" dirty="0">
                <a:hlinkClick r:id="rId2"/>
              </a:rPr>
              <a:t>https://discuss.tryton.org/t/data-base-importing-countries-or-currencies/3811/7</a:t>
            </a:r>
            <a:r>
              <a:rPr lang="fr-BE" dirty="0"/>
              <a:t>]</a:t>
            </a:r>
          </a:p>
          <a:p>
            <a:pPr marL="285750" indent="-285750">
              <a:buFontTx/>
              <a:buChar char="-"/>
            </a:pPr>
            <a:r>
              <a:rPr lang="fr-BE" dirty="0" err="1"/>
              <a:t>Special</a:t>
            </a:r>
            <a:r>
              <a:rPr lang="fr-BE" dirty="0"/>
              <a:t> </a:t>
            </a:r>
            <a:r>
              <a:rPr lang="fr-BE" dirty="0" err="1"/>
              <a:t>credits</a:t>
            </a:r>
            <a:r>
              <a:rPr lang="fr-BE" dirty="0"/>
              <a:t> to David Harper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B1591E-5344-4C47-A45A-550FFCAB4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36</a:t>
            </a:fld>
            <a:endParaRPr lang="en-B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7DFC75-8BBF-46F1-8200-07045B329EEF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090990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8602178-544B-4666-8E9B-555376EB7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List of scripts </a:t>
            </a:r>
            <a:r>
              <a:rPr lang="fr-BE" dirty="0" err="1"/>
              <a:t>related</a:t>
            </a:r>
            <a:r>
              <a:rPr lang="fr-BE" dirty="0"/>
              <a:t> to </a:t>
            </a:r>
            <a:r>
              <a:rPr lang="fr-BE" dirty="0" err="1"/>
              <a:t>some</a:t>
            </a:r>
            <a:r>
              <a:rPr lang="fr-BE" dirty="0"/>
              <a:t> of the topics </a:t>
            </a:r>
            <a:r>
              <a:rPr lang="fr-BE" dirty="0" err="1"/>
              <a:t>covered</a:t>
            </a:r>
            <a:r>
              <a:rPr lang="fr-BE" dirty="0"/>
              <a:t> in </a:t>
            </a:r>
            <a:r>
              <a:rPr lang="fr-BE" dirty="0" err="1"/>
              <a:t>this</a:t>
            </a:r>
            <a:r>
              <a:rPr lang="fr-BE" dirty="0"/>
              <a:t> document</a:t>
            </a:r>
            <a:endParaRPr lang="en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A02D43-D45B-4DB6-B6A2-79AC2BE24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-40341" y="6146519"/>
            <a:ext cx="84268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37</a:t>
            </a:fld>
            <a:endParaRPr lang="en-B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0F73B39-E4FB-4E5E-9514-27C28AFE5E59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1202900-9362-4B6F-8E37-19F41372B4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869677"/>
            <a:ext cx="3522785" cy="262319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933AB3D-DD54-46D5-9448-AA7517F25440}"/>
              </a:ext>
            </a:extLst>
          </p:cNvPr>
          <p:cNvSpPr txBox="1"/>
          <p:nvPr/>
        </p:nvSpPr>
        <p:spPr>
          <a:xfrm>
            <a:off x="838200" y="865525"/>
            <a:ext cx="1075885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BE" dirty="0"/>
              <a:t>The « *.ps1 » files are </a:t>
            </a:r>
            <a:r>
              <a:rPr lang="fr-BE" dirty="0" err="1"/>
              <a:t>Powershell</a:t>
            </a:r>
            <a:r>
              <a:rPr lang="fr-BE" dirty="0"/>
              <a:t> scripts</a:t>
            </a:r>
          </a:p>
          <a:p>
            <a:pPr marL="285750" indent="-285750">
              <a:buFontTx/>
              <a:buChar char="-"/>
            </a:pPr>
            <a:r>
              <a:rPr lang="fr-BE" dirty="0" err="1"/>
              <a:t>Powershell</a:t>
            </a:r>
            <a:r>
              <a:rPr lang="fr-BE" dirty="0"/>
              <a:t> can </a:t>
            </a:r>
            <a:r>
              <a:rPr lang="fr-BE" dirty="0" err="1"/>
              <a:t>be</a:t>
            </a:r>
            <a:r>
              <a:rPr lang="fr-BE" dirty="0"/>
              <a:t> </a:t>
            </a:r>
            <a:r>
              <a:rPr lang="fr-BE" dirty="0" err="1"/>
              <a:t>accessed</a:t>
            </a:r>
            <a:r>
              <a:rPr lang="fr-BE" dirty="0"/>
              <a:t> as </a:t>
            </a:r>
            <a:r>
              <a:rPr lang="fr-BE" dirty="0" err="1"/>
              <a:t>indicated</a:t>
            </a:r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/>
              <a:t>The </a:t>
            </a:r>
            <a:r>
              <a:rPr lang="fr-BE" dirty="0" err="1"/>
              <a:t>above</a:t>
            </a:r>
            <a:r>
              <a:rPr lang="fr-BE" dirty="0"/>
              <a:t> scripts </a:t>
            </a:r>
            <a:r>
              <a:rPr lang="fr-BE" dirty="0" err="1"/>
              <a:t>need</a:t>
            </a:r>
            <a:r>
              <a:rPr lang="fr-BE" dirty="0"/>
              <a:t> </a:t>
            </a:r>
            <a:r>
              <a:rPr lang="fr-BE" dirty="0" err="1"/>
              <a:t>some</a:t>
            </a:r>
            <a:r>
              <a:rPr lang="fr-BE" dirty="0"/>
              <a:t> tuning </a:t>
            </a:r>
            <a:r>
              <a:rPr lang="fr-BE" dirty="0" err="1"/>
              <a:t>with</a:t>
            </a:r>
            <a:r>
              <a:rPr lang="fr-BE" dirty="0"/>
              <a:t> respect to the exact </a:t>
            </a:r>
            <a:r>
              <a:rPr lang="fr-BE" dirty="0" err="1"/>
              <a:t>operation</a:t>
            </a:r>
            <a:r>
              <a:rPr lang="fr-BE" dirty="0"/>
              <a:t> to </a:t>
            </a:r>
            <a:r>
              <a:rPr lang="fr-BE" dirty="0" err="1"/>
              <a:t>be</a:t>
            </a:r>
            <a:r>
              <a:rPr lang="fr-BE" dirty="0"/>
              <a:t> </a:t>
            </a:r>
            <a:r>
              <a:rPr lang="fr-BE" dirty="0" err="1"/>
              <a:t>performed</a:t>
            </a:r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/>
              <a:t>The scripts are </a:t>
            </a:r>
            <a:r>
              <a:rPr lang="fr-BE" dirty="0" err="1"/>
              <a:t>executed</a:t>
            </a:r>
            <a:r>
              <a:rPr lang="fr-BE" dirty="0"/>
              <a:t> as e.g. :</a:t>
            </a:r>
            <a:br>
              <a:rPr lang="fr-BE" dirty="0"/>
            </a:br>
            <a:r>
              <a:rPr lang="fr-BE" sz="1800" dirty="0"/>
              <a:t>./"</a:t>
            </a:r>
            <a:r>
              <a:rPr lang="en-GB" sz="1800" dirty="0" err="1"/>
              <a:t>Tryton</a:t>
            </a:r>
            <a:r>
              <a:rPr lang="en-GB" sz="1800" dirty="0"/>
              <a:t> 5.8 - Doc 05.01 - Basic functionality.import.tryt01.countries</a:t>
            </a:r>
            <a:r>
              <a:rPr lang="fr-BE" sz="1800" dirty="0"/>
              <a:t>"</a:t>
            </a:r>
            <a:r>
              <a:rPr lang="fr-BE" dirty="0"/>
              <a:t> </a:t>
            </a: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0E9EB8CF-2BF9-474A-AA79-98154EE603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3135572"/>
              </p:ext>
            </p:extLst>
          </p:nvPr>
        </p:nvGraphicFramePr>
        <p:xfrm>
          <a:off x="823546" y="2550005"/>
          <a:ext cx="10872238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08352">
                  <a:extLst>
                    <a:ext uri="{9D8B030D-6E8A-4147-A177-3AD203B41FA5}">
                      <a16:colId xmlns:a16="http://schemas.microsoft.com/office/drawing/2014/main" val="297537243"/>
                    </a:ext>
                  </a:extLst>
                </a:gridCol>
                <a:gridCol w="4963886">
                  <a:extLst>
                    <a:ext uri="{9D8B030D-6E8A-4147-A177-3AD203B41FA5}">
                      <a16:colId xmlns:a16="http://schemas.microsoft.com/office/drawing/2014/main" val="376479081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sz="1400" dirty="0"/>
                        <a:t>Load TRYTON tables “Countries” &amp; “Currencies”</a:t>
                      </a:r>
                      <a:endParaRPr lang="en-B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78720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dirty="0" err="1"/>
                        <a:t>Tryton</a:t>
                      </a:r>
                      <a:r>
                        <a:rPr lang="en-GB" sz="1400" dirty="0"/>
                        <a:t> 5.8 - Doc 05.01 - Basic functionality.import.tryt01.countries</a:t>
                      </a:r>
                      <a:endParaRPr lang="en-B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400" dirty="0"/>
                        <a:t>Fill tables </a:t>
                      </a:r>
                      <a:r>
                        <a:rPr lang="fr-BE" sz="1400" dirty="0" err="1"/>
                        <a:t>with</a:t>
                      </a:r>
                      <a:r>
                        <a:rPr lang="fr-BE" sz="1400" dirty="0"/>
                        <a:t> ISO countries</a:t>
                      </a:r>
                      <a:endParaRPr lang="en-BE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50226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dirty="0" err="1"/>
                        <a:t>Tryton</a:t>
                      </a:r>
                      <a:r>
                        <a:rPr lang="en-GB" sz="1400" dirty="0"/>
                        <a:t> 5.8 - Doc 05.01 - Basic functionality.import.tryt01.currencies</a:t>
                      </a:r>
                      <a:endParaRPr lang="en-B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400" dirty="0"/>
                        <a:t>Fill tables </a:t>
                      </a:r>
                      <a:r>
                        <a:rPr lang="fr-BE" sz="1400" dirty="0" err="1"/>
                        <a:t>with</a:t>
                      </a:r>
                      <a:r>
                        <a:rPr lang="fr-BE" sz="1400" dirty="0"/>
                        <a:t> ISO </a:t>
                      </a:r>
                      <a:r>
                        <a:rPr lang="fr-BE" sz="1400" dirty="0" err="1"/>
                        <a:t>currencies</a:t>
                      </a:r>
                      <a:endParaRPr lang="en-BE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31501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044397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6EAFC-6503-4D29-9C69-F24D278D8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« Currency » - </a:t>
            </a:r>
            <a:r>
              <a:rPr lang="fr-BE" dirty="0" err="1"/>
              <a:t>Load</a:t>
            </a:r>
            <a:r>
              <a:rPr lang="fr-BE" dirty="0"/>
              <a:t> data</a:t>
            </a:r>
            <a:endParaRPr lang="en-B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8AC679-DC38-4769-A1C5-EF05E70819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4750"/>
            <a:ext cx="12192000" cy="52732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3D3ACA2-D38E-4901-8BB0-8BEC6FCF4DCC}"/>
              </a:ext>
            </a:extLst>
          </p:cNvPr>
          <p:cNvSpPr txBox="1"/>
          <p:nvPr/>
        </p:nvSpPr>
        <p:spPr>
          <a:xfrm>
            <a:off x="838200" y="938143"/>
            <a:ext cx="111105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BE" sz="1600" dirty="0"/>
              <a:t>docker exec --interactive --</a:t>
            </a:r>
            <a:r>
              <a:rPr lang="en-BE" sz="1600" dirty="0" err="1"/>
              <a:t>tty</a:t>
            </a:r>
            <a:r>
              <a:rPr lang="en-BE" sz="1600" dirty="0"/>
              <a:t> </a:t>
            </a:r>
            <a:r>
              <a:rPr lang="en-BE" sz="1600" dirty="0" err="1"/>
              <a:t>tryton</a:t>
            </a:r>
            <a:r>
              <a:rPr lang="en-BE" sz="1600" dirty="0"/>
              <a:t> /entrypoint.sh python3 -m </a:t>
            </a:r>
            <a:r>
              <a:rPr lang="en-BE" sz="1600" dirty="0" err="1"/>
              <a:t>trytond.modules.currency.scripts.import_currencies</a:t>
            </a:r>
            <a:r>
              <a:rPr lang="en-BE" sz="1600" dirty="0"/>
              <a:t> -d </a:t>
            </a:r>
            <a:r>
              <a:rPr lang="en-BE" sz="1600" dirty="0" err="1"/>
              <a:t>tryton</a:t>
            </a:r>
            <a:endParaRPr lang="en-BE" sz="16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D6864C-5B68-4BD5-A893-45C183F525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38</a:t>
            </a:fld>
            <a:endParaRPr lang="en-B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3A73CEB-5214-45FB-868C-91ABA2292BB2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6618182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6EAFC-6503-4D29-9C69-F24D278D8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« Currency » - </a:t>
            </a:r>
            <a:r>
              <a:rPr lang="fr-BE" dirty="0" err="1"/>
              <a:t>Load</a:t>
            </a:r>
            <a:r>
              <a:rPr lang="fr-BE" dirty="0"/>
              <a:t> data</a:t>
            </a:r>
            <a:endParaRPr lang="en-BE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90F60B1-5D70-49C4-8CBE-1CD39647AB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001590"/>
            <a:ext cx="2168769" cy="178892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FFE4081-B1D5-41FA-8D40-6BFE6746AA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" y="2964794"/>
            <a:ext cx="12153900" cy="33147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8361FB-5B0C-4AAD-808D-FC57199CE5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39</a:t>
            </a:fld>
            <a:endParaRPr lang="en-B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63D6800-7D3E-4F38-91CB-4116D9418E6C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2427159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ABBF0-44BB-4BD7-BF73-1C1B53AB8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Initial Configuration </a:t>
            </a:r>
            <a:r>
              <a:rPr lang="fr-BE" dirty="0" err="1"/>
              <a:t>Wizard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61569B-4D1E-4EC2-AC4D-DB1D229470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DFC330-DB76-4A63-A3EB-12027A5E6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35501091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6EAFC-6503-4D29-9C69-F24D278D8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« Country » - </a:t>
            </a:r>
            <a:r>
              <a:rPr lang="fr-BE" dirty="0" err="1"/>
              <a:t>Load</a:t>
            </a:r>
            <a:r>
              <a:rPr lang="fr-BE" dirty="0"/>
              <a:t> data</a:t>
            </a:r>
            <a:endParaRPr lang="en-B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D3ACA2-D38E-4901-8BB0-8BEC6FCF4DCC}"/>
              </a:ext>
            </a:extLst>
          </p:cNvPr>
          <p:cNvSpPr txBox="1"/>
          <p:nvPr/>
        </p:nvSpPr>
        <p:spPr>
          <a:xfrm>
            <a:off x="838200" y="1011725"/>
            <a:ext cx="111105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docker exec --interactive --</a:t>
            </a:r>
            <a:r>
              <a:rPr lang="en-US" sz="1600" dirty="0" err="1"/>
              <a:t>tty</a:t>
            </a:r>
            <a:r>
              <a:rPr lang="en-US" sz="1600" dirty="0"/>
              <a:t> </a:t>
            </a:r>
            <a:r>
              <a:rPr lang="en-US" sz="1600" dirty="0" err="1"/>
              <a:t>tryton</a:t>
            </a:r>
            <a:r>
              <a:rPr lang="en-US" sz="1600" dirty="0"/>
              <a:t> /entrypoint.sh python3 -m </a:t>
            </a:r>
            <a:r>
              <a:rPr lang="en-US" sz="1600" dirty="0" err="1"/>
              <a:t>trytond.modules.country.scripts.import_countries</a:t>
            </a:r>
            <a:r>
              <a:rPr lang="en-US" sz="1600" dirty="0"/>
              <a:t> -d </a:t>
            </a:r>
            <a:r>
              <a:rPr lang="en-US" sz="1600" dirty="0" err="1"/>
              <a:t>tryton</a:t>
            </a:r>
            <a:endParaRPr lang="en-BE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6C1E6E-95D9-4D6A-8EE8-970D645270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61040"/>
            <a:ext cx="11353800" cy="529696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4D279E-6C68-4ADA-9DB1-DE75D97F6A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40</a:t>
            </a:fld>
            <a:endParaRPr lang="en-B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8D7FB46-2EE9-4145-921C-5C0D0D5913C2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25355694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E10D955-33BD-4CFE-BCC2-C9D35D2C0C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7200" y="-42496"/>
            <a:ext cx="4114800" cy="40100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A6EAFC-6503-4D29-9C69-F24D278D8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« Country » - </a:t>
            </a:r>
            <a:r>
              <a:rPr lang="fr-BE" dirty="0" err="1"/>
              <a:t>Load</a:t>
            </a:r>
            <a:r>
              <a:rPr lang="fr-BE" dirty="0"/>
              <a:t> data</a:t>
            </a:r>
            <a:endParaRPr lang="en-B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DCC2BA-958B-4870-B8BC-B1BDE3C7BC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055077"/>
            <a:ext cx="2228553" cy="20486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A5F27B4-629F-4CFB-922D-977211928A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333750"/>
            <a:ext cx="10363200" cy="3524250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4C35DBF-06AD-408B-B1F6-897243426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41</a:t>
            </a:fld>
            <a:endParaRPr lang="en-B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3D1B9B7-7354-4D97-A66F-B8E45345077C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19950366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6EAFC-6503-4D29-9C69-F24D278D8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State « Post »</a:t>
            </a:r>
            <a:endParaRPr lang="en-B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D3055D-3104-46A6-B030-F5EF5AAB1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42</a:t>
            </a:fld>
            <a:endParaRPr lang="en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D32A649-7EB1-42AC-9061-AC179E1FCF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0400" y="0"/>
            <a:ext cx="1371600" cy="296227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B5CD698-495F-481E-BF72-192EFFBEE3EF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FE1D7D-CDAA-4D8D-94A2-BC2D25023E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97477"/>
            <a:ext cx="6924675" cy="29813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1C81DE7-8850-4479-9525-B0EA4FF79B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029075"/>
            <a:ext cx="8143875" cy="282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0850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F1EBD9-DC2A-4D6E-9B56-59E210B99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Currency Rates</a:t>
            </a:r>
            <a:endParaRPr lang="en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D92D055-24FE-4F4C-857E-C83EBBBADD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540BD0-B062-4AB8-A26A-75362CE6D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43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59172425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D95C92D-E276-4B13-AAA9-241D050F3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Motivation</a:t>
            </a:r>
            <a:endParaRPr lang="en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86B657-4A00-4F5D-B297-2BBB8AF4C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44</a:t>
            </a:fld>
            <a:endParaRPr lang="en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F72C930-1ED0-4D0C-A630-6C3CC81D74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3250" y="0"/>
            <a:ext cx="1428750" cy="200977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F372261-80BD-49C6-AB62-20ED42966C93}"/>
              </a:ext>
            </a:extLst>
          </p:cNvPr>
          <p:cNvSpPr txBox="1"/>
          <p:nvPr/>
        </p:nvSpPr>
        <p:spPr>
          <a:xfrm>
            <a:off x="838200" y="1071418"/>
            <a:ext cx="973743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BE" dirty="0"/>
              <a:t>Multi-</a:t>
            </a:r>
            <a:r>
              <a:rPr lang="fr-BE" dirty="0" err="1"/>
              <a:t>currency</a:t>
            </a:r>
            <a:r>
              <a:rPr lang="fr-BE" dirty="0"/>
              <a:t> </a:t>
            </a:r>
            <a:r>
              <a:rPr lang="fr-BE" dirty="0" err="1"/>
              <a:t>operations</a:t>
            </a:r>
            <a:r>
              <a:rPr lang="fr-BE" dirty="0"/>
              <a:t> are </a:t>
            </a:r>
            <a:r>
              <a:rPr lang="fr-BE" dirty="0" err="1"/>
              <a:t>supported</a:t>
            </a:r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/>
              <a:t>In </a:t>
            </a:r>
            <a:r>
              <a:rPr lang="fr-BE" dirty="0" err="1"/>
              <a:t>this</a:t>
            </a:r>
            <a:r>
              <a:rPr lang="fr-BE" dirty="0"/>
              <a:t> </a:t>
            </a:r>
            <a:r>
              <a:rPr lang="fr-BE" dirty="0" err="1"/>
              <a:t>is</a:t>
            </a:r>
            <a:r>
              <a:rPr lang="fr-BE" dirty="0"/>
              <a:t> </a:t>
            </a:r>
            <a:r>
              <a:rPr lang="fr-BE" dirty="0" err="1"/>
              <a:t>required</a:t>
            </a:r>
            <a:r>
              <a:rPr lang="fr-BE" dirty="0"/>
              <a:t>, </a:t>
            </a:r>
            <a:r>
              <a:rPr lang="fr-BE" dirty="0" err="1"/>
              <a:t>we</a:t>
            </a:r>
            <a:r>
              <a:rPr lang="fr-BE" dirty="0"/>
              <a:t> </a:t>
            </a:r>
            <a:r>
              <a:rPr lang="fr-BE" dirty="0" err="1"/>
              <a:t>need</a:t>
            </a:r>
            <a:r>
              <a:rPr lang="fr-BE" dirty="0"/>
              <a:t> to </a:t>
            </a:r>
            <a:r>
              <a:rPr lang="fr-BE" dirty="0" err="1"/>
              <a:t>define</a:t>
            </a:r>
            <a:r>
              <a:rPr lang="fr-BE" dirty="0"/>
              <a:t> the rates for :</a:t>
            </a:r>
          </a:p>
          <a:p>
            <a:pPr marL="742950" lvl="1" indent="-285750">
              <a:buFontTx/>
              <a:buChar char="-"/>
            </a:pPr>
            <a:r>
              <a:rPr lang="fr-BE" dirty="0"/>
              <a:t>A « Reference Currency Rate » ; </a:t>
            </a:r>
            <a:r>
              <a:rPr lang="fr-BE" dirty="0" err="1"/>
              <a:t>that</a:t>
            </a:r>
            <a:r>
              <a:rPr lang="fr-BE" dirty="0"/>
              <a:t> rate </a:t>
            </a:r>
            <a:r>
              <a:rPr lang="fr-BE" dirty="0" err="1"/>
              <a:t>will</a:t>
            </a:r>
            <a:r>
              <a:rPr lang="fr-BE" dirty="0"/>
              <a:t> </a:t>
            </a:r>
            <a:r>
              <a:rPr lang="fr-BE" dirty="0" err="1"/>
              <a:t>be</a:t>
            </a:r>
            <a:r>
              <a:rPr lang="fr-BE" dirty="0"/>
              <a:t> 1.0</a:t>
            </a:r>
          </a:p>
          <a:p>
            <a:pPr marL="742950" lvl="1" indent="-285750">
              <a:buFontTx/>
              <a:buChar char="-"/>
            </a:pPr>
            <a:r>
              <a:rPr lang="fr-BE" dirty="0"/>
              <a:t>One or more « Relative Currency Rates » ; </a:t>
            </a:r>
            <a:r>
              <a:rPr lang="fr-BE" dirty="0" err="1"/>
              <a:t>those</a:t>
            </a:r>
            <a:r>
              <a:rPr lang="fr-BE" dirty="0"/>
              <a:t> rates </a:t>
            </a:r>
            <a:r>
              <a:rPr lang="fr-BE" dirty="0" err="1"/>
              <a:t>will</a:t>
            </a:r>
            <a:r>
              <a:rPr lang="fr-BE" dirty="0"/>
              <a:t> </a:t>
            </a:r>
            <a:r>
              <a:rPr lang="fr-BE" dirty="0" err="1"/>
              <a:t>be</a:t>
            </a:r>
            <a:r>
              <a:rPr lang="fr-BE" dirty="0"/>
              <a:t> relative to the </a:t>
            </a:r>
            <a:r>
              <a:rPr lang="fr-BE" dirty="0" err="1"/>
              <a:t>reference</a:t>
            </a:r>
            <a:r>
              <a:rPr lang="fr-BE" dirty="0"/>
              <a:t> rate.</a:t>
            </a:r>
          </a:p>
          <a:p>
            <a:pPr marL="285750" indent="-285750">
              <a:buFontTx/>
              <a:buChar char="-"/>
            </a:pPr>
            <a:r>
              <a:rPr lang="fr-BE" dirty="0"/>
              <a:t>Exemple : </a:t>
            </a:r>
          </a:p>
          <a:p>
            <a:pPr marL="742950" lvl="1" indent="-285750">
              <a:buFontTx/>
              <a:buChar char="-"/>
            </a:pPr>
            <a:r>
              <a:rPr lang="fr-BE" dirty="0"/>
              <a:t>Our </a:t>
            </a:r>
            <a:r>
              <a:rPr lang="fr-BE" dirty="0" err="1"/>
              <a:t>reference</a:t>
            </a:r>
            <a:r>
              <a:rPr lang="fr-BE" dirty="0"/>
              <a:t> </a:t>
            </a:r>
            <a:r>
              <a:rPr lang="fr-BE" dirty="0" err="1"/>
              <a:t>currency</a:t>
            </a:r>
            <a:r>
              <a:rPr lang="fr-BE" dirty="0"/>
              <a:t> </a:t>
            </a:r>
            <a:r>
              <a:rPr lang="fr-BE" dirty="0" err="1"/>
              <a:t>is</a:t>
            </a:r>
            <a:r>
              <a:rPr lang="fr-BE" dirty="0"/>
              <a:t> EUR : </a:t>
            </a:r>
            <a:r>
              <a:rPr lang="fr-BE" dirty="0" err="1"/>
              <a:t>its</a:t>
            </a:r>
            <a:r>
              <a:rPr lang="fr-BE" dirty="0"/>
              <a:t> rate </a:t>
            </a:r>
            <a:r>
              <a:rPr lang="fr-BE" dirty="0" err="1"/>
              <a:t>is</a:t>
            </a:r>
            <a:r>
              <a:rPr lang="fr-BE" dirty="0"/>
              <a:t> 1.0</a:t>
            </a:r>
          </a:p>
          <a:p>
            <a:pPr marL="742950" lvl="1" indent="-285750">
              <a:buFontTx/>
              <a:buChar char="-"/>
            </a:pPr>
            <a:r>
              <a:rPr lang="fr-BE" dirty="0"/>
              <a:t>One or </a:t>
            </a:r>
            <a:r>
              <a:rPr lang="fr-BE" dirty="0" err="1"/>
              <a:t>our</a:t>
            </a:r>
            <a:r>
              <a:rPr lang="fr-BE" dirty="0"/>
              <a:t> relative </a:t>
            </a:r>
            <a:r>
              <a:rPr lang="fr-BE" dirty="0" err="1"/>
              <a:t>currencies</a:t>
            </a:r>
            <a:r>
              <a:rPr lang="fr-BE" dirty="0"/>
              <a:t> </a:t>
            </a:r>
            <a:r>
              <a:rPr lang="fr-BE" dirty="0" err="1"/>
              <a:t>is</a:t>
            </a:r>
            <a:r>
              <a:rPr lang="fr-BE" dirty="0"/>
              <a:t> USD : </a:t>
            </a:r>
            <a:r>
              <a:rPr lang="fr-BE" dirty="0" err="1"/>
              <a:t>ist</a:t>
            </a:r>
            <a:r>
              <a:rPr lang="fr-BE" dirty="0"/>
              <a:t> rate </a:t>
            </a:r>
            <a:r>
              <a:rPr lang="fr-BE" dirty="0" err="1"/>
              <a:t>is</a:t>
            </a:r>
            <a:r>
              <a:rPr lang="fr-BE" dirty="0"/>
              <a:t> 1.2 (2021)</a:t>
            </a:r>
          </a:p>
          <a:p>
            <a:pPr marL="742950" lvl="1" indent="-285750">
              <a:buFontTx/>
              <a:buChar char="-"/>
            </a:pPr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/>
              <a:t>For </a:t>
            </a:r>
            <a:r>
              <a:rPr lang="fr-BE" dirty="0" err="1"/>
              <a:t>each</a:t>
            </a:r>
            <a:r>
              <a:rPr lang="fr-BE" dirty="0"/>
              <a:t> relative </a:t>
            </a:r>
            <a:r>
              <a:rPr lang="fr-BE" dirty="0" err="1"/>
              <a:t>currency</a:t>
            </a:r>
            <a:r>
              <a:rPr lang="fr-BE" dirty="0"/>
              <a:t>, </a:t>
            </a:r>
            <a:r>
              <a:rPr lang="fr-BE" dirty="0" err="1"/>
              <a:t>we</a:t>
            </a:r>
            <a:r>
              <a:rPr lang="fr-BE" dirty="0"/>
              <a:t> </a:t>
            </a:r>
            <a:r>
              <a:rPr lang="fr-BE" dirty="0" err="1"/>
              <a:t>define</a:t>
            </a:r>
            <a:r>
              <a:rPr lang="fr-BE" dirty="0"/>
              <a:t> as </a:t>
            </a:r>
            <a:r>
              <a:rPr lang="fr-BE" dirty="0" err="1"/>
              <a:t>many</a:t>
            </a:r>
            <a:r>
              <a:rPr lang="fr-BE" dirty="0"/>
              <a:t> dates as </a:t>
            </a:r>
            <a:r>
              <a:rPr lang="fr-BE" dirty="0" err="1"/>
              <a:t>we</a:t>
            </a:r>
            <a:r>
              <a:rPr lang="fr-BE" dirty="0"/>
              <a:t> </a:t>
            </a:r>
            <a:r>
              <a:rPr lang="fr-BE" dirty="0" err="1"/>
              <a:t>want</a:t>
            </a:r>
            <a:r>
              <a:rPr lang="fr-BE" dirty="0"/>
              <a:t> </a:t>
            </a:r>
            <a:r>
              <a:rPr lang="fr-BE" dirty="0" err="1"/>
              <a:t>considering</a:t>
            </a:r>
            <a:r>
              <a:rPr lang="fr-BE" dirty="0"/>
              <a:t> </a:t>
            </a:r>
            <a:r>
              <a:rPr lang="fr-BE" dirty="0" err="1"/>
              <a:t>those</a:t>
            </a:r>
            <a:r>
              <a:rPr lang="fr-BE" dirty="0"/>
              <a:t> dates are « Dates </a:t>
            </a:r>
            <a:r>
              <a:rPr lang="fr-BE" dirty="0" err="1"/>
              <a:t>From</a:t>
            </a:r>
            <a:r>
              <a:rPr lang="fr-BE" dirty="0"/>
              <a:t> » for the relative rate applicable </a:t>
            </a:r>
            <a:r>
              <a:rPr lang="fr-BE" dirty="0" err="1"/>
              <a:t>from</a:t>
            </a:r>
            <a:r>
              <a:rPr lang="fr-BE" dirty="0"/>
              <a:t> </a:t>
            </a:r>
            <a:r>
              <a:rPr lang="fr-BE" dirty="0" err="1"/>
              <a:t>that</a:t>
            </a:r>
            <a:r>
              <a:rPr lang="fr-BE" dirty="0"/>
              <a:t> moment </a:t>
            </a:r>
            <a:r>
              <a:rPr lang="fr-BE" dirty="0" err="1"/>
              <a:t>onward</a:t>
            </a:r>
            <a:r>
              <a:rPr lang="fr-BE" dirty="0"/>
              <a:t>.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08289723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D95C92D-E276-4B13-AAA9-241D050F3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Setting a « Reference Currency Rate » as of « Date </a:t>
            </a:r>
            <a:r>
              <a:rPr lang="fr-BE" dirty="0" err="1"/>
              <a:t>from</a:t>
            </a:r>
            <a:r>
              <a:rPr lang="fr-BE" dirty="0"/>
              <a:t> »</a:t>
            </a:r>
            <a:endParaRPr lang="en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86B657-4A00-4F5D-B297-2BBB8AF4C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45</a:t>
            </a:fld>
            <a:endParaRPr lang="en-B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7EBDBBD-3E39-4CEA-B129-5D55F2F278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827314"/>
            <a:ext cx="5895109" cy="144961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3A10B2C-8341-446A-8A60-E0941E54D1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358112"/>
            <a:ext cx="6020087" cy="296909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46FC74D-1BBC-40AA-A378-DFF1CA6039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5408384"/>
            <a:ext cx="5764751" cy="144961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5E0B82D-624A-4C57-8C11-3619616916E8}"/>
              </a:ext>
            </a:extLst>
          </p:cNvPr>
          <p:cNvSpPr txBox="1"/>
          <p:nvPr/>
        </p:nvSpPr>
        <p:spPr>
          <a:xfrm>
            <a:off x="7001163" y="3105834"/>
            <a:ext cx="47567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/>
              <a:t>« EUR » </a:t>
            </a:r>
            <a:r>
              <a:rPr lang="fr-BE" dirty="0" err="1"/>
              <a:t>is</a:t>
            </a:r>
            <a:r>
              <a:rPr lang="fr-BE" dirty="0"/>
              <a:t> </a:t>
            </a:r>
            <a:r>
              <a:rPr lang="fr-BE" dirty="0" err="1"/>
              <a:t>our</a:t>
            </a:r>
            <a:r>
              <a:rPr lang="fr-BE" dirty="0"/>
              <a:t> « Reference Currency Rate ». </a:t>
            </a:r>
            <a:r>
              <a:rPr lang="fr-BE" dirty="0" err="1"/>
              <a:t>Hence</a:t>
            </a:r>
            <a:r>
              <a:rPr lang="fr-BE" dirty="0"/>
              <a:t> </a:t>
            </a:r>
            <a:r>
              <a:rPr lang="fr-BE" dirty="0" err="1"/>
              <a:t>we</a:t>
            </a:r>
            <a:r>
              <a:rPr lang="fr-BE" dirty="0"/>
              <a:t> set the rate at value 1.0</a:t>
            </a:r>
            <a:endParaRPr lang="en-BE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F72C930-1ED0-4D0C-A630-6C3CC81D74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63250" y="0"/>
            <a:ext cx="1428750" cy="200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32252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D95C92D-E276-4B13-AAA9-241D050F3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Setting « Relative Currency Rates » as of « Date </a:t>
            </a:r>
            <a:r>
              <a:rPr lang="fr-BE" dirty="0" err="1"/>
              <a:t>from</a:t>
            </a:r>
            <a:r>
              <a:rPr lang="fr-BE" dirty="0"/>
              <a:t> »</a:t>
            </a:r>
            <a:endParaRPr lang="en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86B657-4A00-4F5D-B297-2BBB8AF4C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46</a:t>
            </a:fld>
            <a:endParaRPr lang="en-BE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E0B82D-624A-4C57-8C11-3619616916E8}"/>
              </a:ext>
            </a:extLst>
          </p:cNvPr>
          <p:cNvSpPr txBox="1"/>
          <p:nvPr/>
        </p:nvSpPr>
        <p:spPr>
          <a:xfrm>
            <a:off x="6928503" y="2826736"/>
            <a:ext cx="509847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BE" dirty="0"/>
              <a:t>« USD » </a:t>
            </a:r>
            <a:r>
              <a:rPr lang="fr-BE" dirty="0" err="1"/>
              <a:t>is</a:t>
            </a:r>
            <a:r>
              <a:rPr lang="fr-BE" dirty="0"/>
              <a:t> </a:t>
            </a:r>
            <a:r>
              <a:rPr lang="fr-BE" dirty="0" err="1"/>
              <a:t>used</a:t>
            </a:r>
            <a:r>
              <a:rPr lang="fr-BE" dirty="0"/>
              <a:t> in </a:t>
            </a:r>
            <a:r>
              <a:rPr lang="fr-BE" dirty="0" err="1"/>
              <a:t>our</a:t>
            </a:r>
            <a:r>
              <a:rPr lang="fr-BE" dirty="0"/>
              <a:t> « </a:t>
            </a:r>
            <a:r>
              <a:rPr lang="fr-BE" dirty="0" err="1"/>
              <a:t>Company</a:t>
            </a:r>
            <a:r>
              <a:rPr lang="fr-BE" dirty="0"/>
              <a:t> »</a:t>
            </a:r>
          </a:p>
          <a:p>
            <a:pPr marL="285750" indent="-285750">
              <a:buFontTx/>
              <a:buChar char="-"/>
            </a:pPr>
            <a:r>
              <a:rPr lang="fr-BE" dirty="0"/>
              <a:t>So one of the « Relative Currency Rates » </a:t>
            </a:r>
            <a:r>
              <a:rPr lang="fr-BE" dirty="0" err="1"/>
              <a:t>pertains</a:t>
            </a:r>
            <a:r>
              <a:rPr lang="fr-BE" dirty="0"/>
              <a:t> to </a:t>
            </a:r>
            <a:r>
              <a:rPr lang="fr-BE" dirty="0" err="1"/>
              <a:t>that</a:t>
            </a:r>
            <a:r>
              <a:rPr lang="fr-BE" dirty="0"/>
              <a:t> « </a:t>
            </a:r>
            <a:r>
              <a:rPr lang="fr-BE"/>
              <a:t>Currency ».</a:t>
            </a:r>
            <a:r>
              <a:rPr lang="fr-BE" dirty="0"/>
              <a:t> </a:t>
            </a:r>
            <a:r>
              <a:rPr lang="fr-BE"/>
              <a:t>Hence</a:t>
            </a:r>
            <a:r>
              <a:rPr lang="fr-BE" dirty="0"/>
              <a:t> </a:t>
            </a:r>
            <a:r>
              <a:rPr lang="fr-BE" dirty="0" err="1"/>
              <a:t>we</a:t>
            </a:r>
            <a:r>
              <a:rPr lang="fr-BE" dirty="0"/>
              <a:t> set the rate at value 1.2 as of 2021-01-01 </a:t>
            </a:r>
            <a:r>
              <a:rPr lang="fr-BE" dirty="0" err="1"/>
              <a:t>with</a:t>
            </a:r>
            <a:r>
              <a:rPr lang="fr-BE" dirty="0"/>
              <a:t> respect to the « EUR »</a:t>
            </a:r>
          </a:p>
          <a:p>
            <a:pPr marL="285750" indent="-285750">
              <a:buFontTx/>
              <a:buChar char="-"/>
            </a:pPr>
            <a:r>
              <a:rPr lang="fr-BE" dirty="0" err="1"/>
              <a:t>We</a:t>
            </a:r>
            <a:r>
              <a:rPr lang="fr-BE" dirty="0"/>
              <a:t> can </a:t>
            </a:r>
            <a:r>
              <a:rPr lang="fr-BE" dirty="0" err="1"/>
              <a:t>define</a:t>
            </a:r>
            <a:r>
              <a:rPr lang="fr-BE" dirty="0"/>
              <a:t> </a:t>
            </a:r>
            <a:r>
              <a:rPr lang="fr-BE" dirty="0" err="1"/>
              <a:t>additional</a:t>
            </a:r>
            <a:r>
              <a:rPr lang="fr-BE" dirty="0"/>
              <a:t> « Relative Currency Rates » </a:t>
            </a:r>
          </a:p>
          <a:p>
            <a:pPr marL="742950" lvl="1" indent="-285750">
              <a:buFontTx/>
              <a:buChar char="-"/>
            </a:pPr>
            <a:r>
              <a:rPr lang="fr-BE" dirty="0"/>
              <a:t>For </a:t>
            </a:r>
            <a:r>
              <a:rPr lang="fr-BE" dirty="0" err="1"/>
              <a:t>other</a:t>
            </a:r>
            <a:r>
              <a:rPr lang="fr-BE" dirty="0"/>
              <a:t> </a:t>
            </a:r>
            <a:r>
              <a:rPr lang="fr-BE" dirty="0" err="1"/>
              <a:t>currencies</a:t>
            </a:r>
            <a:endParaRPr lang="fr-BE" dirty="0"/>
          </a:p>
          <a:p>
            <a:pPr marL="742950" lvl="1" indent="-285750">
              <a:buFontTx/>
              <a:buChar char="-"/>
            </a:pPr>
            <a:r>
              <a:rPr lang="fr-BE" dirty="0"/>
              <a:t>For </a:t>
            </a:r>
            <a:r>
              <a:rPr lang="fr-BE" dirty="0" err="1"/>
              <a:t>other</a:t>
            </a:r>
            <a:r>
              <a:rPr lang="fr-BE" dirty="0"/>
              <a:t> « Date </a:t>
            </a:r>
            <a:r>
              <a:rPr lang="fr-BE" dirty="0" err="1"/>
              <a:t>from</a:t>
            </a:r>
            <a:r>
              <a:rPr lang="fr-BE" dirty="0"/>
              <a:t> » values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AAB73DA-DE21-4540-AFF4-98271814BB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3250" y="0"/>
            <a:ext cx="1428750" cy="20097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F208065-538A-4FF9-816F-9F1580C1AF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409" y="5327054"/>
            <a:ext cx="5963636" cy="151877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9678907-F712-4632-88F2-CF889E753E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336944"/>
            <a:ext cx="6070723" cy="301091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24A98F8-7495-46E8-8CC5-B92428994F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857439"/>
            <a:ext cx="6090303" cy="1488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04462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ABBF0-44BB-4BD7-BF73-1C1B53AB8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« Party » &amp; « </a:t>
            </a:r>
            <a:r>
              <a:rPr lang="fr-BE" dirty="0" err="1"/>
              <a:t>Company</a:t>
            </a:r>
            <a:r>
              <a:rPr lang="fr-BE" dirty="0"/>
              <a:t> » &amp; « </a:t>
            </a:r>
            <a:r>
              <a:rPr lang="fr-BE" dirty="0" err="1"/>
              <a:t>Employee</a:t>
            </a:r>
            <a:r>
              <a:rPr lang="fr-BE" dirty="0"/>
              <a:t> »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61569B-4D1E-4EC2-AC4D-DB1D229470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E7AEA2-7BC1-4EBB-9CBB-5AE700ED4D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47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52842231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2F5FEFA4-B7A8-4A52-B3C4-E6C394D46600}"/>
              </a:ext>
            </a:extLst>
          </p:cNvPr>
          <p:cNvSpPr/>
          <p:nvPr/>
        </p:nvSpPr>
        <p:spPr>
          <a:xfrm>
            <a:off x="7429500" y="5222630"/>
            <a:ext cx="1494692" cy="1032852"/>
          </a:xfrm>
          <a:prstGeom prst="roundRect">
            <a:avLst>
              <a:gd name="adj" fmla="val 7365"/>
            </a:avLst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39852E-91E3-4B57-B31D-FD4232397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Motivation</a:t>
            </a:r>
            <a:endParaRPr lang="en-BE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AA7CAE-755A-4952-8A8B-884F657323A1}"/>
              </a:ext>
            </a:extLst>
          </p:cNvPr>
          <p:cNvSpPr txBox="1"/>
          <p:nvPr/>
        </p:nvSpPr>
        <p:spPr>
          <a:xfrm>
            <a:off x="838200" y="912054"/>
            <a:ext cx="1073247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 err="1"/>
              <a:t>We</a:t>
            </a:r>
            <a:r>
              <a:rPr lang="fr-BE" dirty="0"/>
              <a:t> </a:t>
            </a:r>
            <a:r>
              <a:rPr lang="fr-BE" dirty="0" err="1"/>
              <a:t>activate</a:t>
            </a:r>
            <a:r>
              <a:rPr lang="fr-BE" dirty="0"/>
              <a:t> modules and </a:t>
            </a:r>
            <a:r>
              <a:rPr lang="fr-BE" dirty="0" err="1"/>
              <a:t>create</a:t>
            </a:r>
            <a:r>
              <a:rPr lang="fr-BE" dirty="0"/>
              <a:t> </a:t>
            </a:r>
            <a:r>
              <a:rPr lang="fr-BE" dirty="0" err="1"/>
              <a:t>database</a:t>
            </a:r>
            <a:r>
              <a:rPr lang="fr-BE" dirty="0"/>
              <a:t> content </a:t>
            </a:r>
            <a:r>
              <a:rPr lang="fr-BE" dirty="0" err="1"/>
              <a:t>related</a:t>
            </a:r>
            <a:r>
              <a:rPr lang="fr-BE" dirty="0"/>
              <a:t> to the </a:t>
            </a:r>
            <a:r>
              <a:rPr lang="fr-BE" dirty="0" err="1"/>
              <a:t>following</a:t>
            </a:r>
            <a:r>
              <a:rPr lang="fr-BE" dirty="0"/>
              <a:t> </a:t>
            </a:r>
            <a:r>
              <a:rPr lang="fr-BE" dirty="0" err="1"/>
              <a:t>entities</a:t>
            </a:r>
            <a:r>
              <a:rPr lang="fr-BE" dirty="0"/>
              <a:t> :</a:t>
            </a:r>
            <a:br>
              <a:rPr lang="fr-BE" dirty="0"/>
            </a:br>
            <a:endParaRPr lang="fr-BE" dirty="0"/>
          </a:p>
          <a:p>
            <a:pPr marL="342900" indent="-342900">
              <a:buFont typeface="+mj-lt"/>
              <a:buAutoNum type="arabicPeriod"/>
            </a:pPr>
            <a:r>
              <a:rPr lang="fr-BE" dirty="0"/>
              <a:t>« Party » : an </a:t>
            </a:r>
            <a:r>
              <a:rPr lang="fr-BE" dirty="0" err="1"/>
              <a:t>entity</a:t>
            </a:r>
            <a:r>
              <a:rPr lang="fr-BE" dirty="0"/>
              <a:t> </a:t>
            </a:r>
            <a:r>
              <a:rPr lang="fr-BE" dirty="0" err="1"/>
              <a:t>that</a:t>
            </a:r>
            <a:r>
              <a:rPr lang="fr-BE" dirty="0"/>
              <a:t> </a:t>
            </a:r>
            <a:r>
              <a:rPr lang="fr-BE" dirty="0" err="1"/>
              <a:t>represents</a:t>
            </a:r>
            <a:r>
              <a:rPr lang="fr-BE" dirty="0"/>
              <a:t> </a:t>
            </a:r>
            <a:r>
              <a:rPr lang="fr-BE" dirty="0" err="1"/>
              <a:t>some</a:t>
            </a:r>
            <a:r>
              <a:rPr lang="fr-BE" dirty="0"/>
              <a:t> ERP-relevant </a:t>
            </a:r>
            <a:r>
              <a:rPr lang="fr-BE" dirty="0" err="1"/>
              <a:t>actor</a:t>
            </a:r>
            <a:endParaRPr lang="fr-BE" dirty="0"/>
          </a:p>
          <a:p>
            <a:pPr marL="342900" indent="-342900">
              <a:buFont typeface="+mj-lt"/>
              <a:buAutoNum type="arabicPeriod"/>
            </a:pPr>
            <a:r>
              <a:rPr lang="fr-BE" dirty="0"/>
              <a:t>« </a:t>
            </a:r>
            <a:r>
              <a:rPr lang="fr-BE" dirty="0" err="1"/>
              <a:t>Company</a:t>
            </a:r>
            <a:r>
              <a:rPr lang="fr-BE" dirty="0"/>
              <a:t> » : a </a:t>
            </a:r>
            <a:r>
              <a:rPr lang="fr-BE" dirty="0" err="1"/>
              <a:t>specialized</a:t>
            </a:r>
            <a:r>
              <a:rPr lang="fr-BE" dirty="0"/>
              <a:t> « Party » </a:t>
            </a:r>
            <a:r>
              <a:rPr lang="fr-BE" dirty="0" err="1"/>
              <a:t>entity</a:t>
            </a:r>
            <a:endParaRPr lang="fr-BE" dirty="0"/>
          </a:p>
          <a:p>
            <a:pPr marL="342900" indent="-342900">
              <a:buFont typeface="+mj-lt"/>
              <a:buAutoNum type="arabicPeriod"/>
            </a:pPr>
            <a:r>
              <a:rPr lang="fr-BE" dirty="0"/>
              <a:t>« </a:t>
            </a:r>
            <a:r>
              <a:rPr lang="fr-BE" dirty="0" err="1"/>
              <a:t>Employee</a:t>
            </a:r>
            <a:r>
              <a:rPr lang="fr-BE" dirty="0"/>
              <a:t> » : a </a:t>
            </a:r>
            <a:r>
              <a:rPr lang="fr-BE" dirty="0" err="1"/>
              <a:t>specialized</a:t>
            </a:r>
            <a:r>
              <a:rPr lang="fr-BE" dirty="0"/>
              <a:t> « Party » </a:t>
            </a:r>
            <a:r>
              <a:rPr lang="fr-BE" dirty="0" err="1"/>
              <a:t>entity</a:t>
            </a:r>
            <a:endParaRPr lang="fr-BE" dirty="0"/>
          </a:p>
          <a:p>
            <a:pPr marL="342900" indent="-342900">
              <a:buFont typeface="+mj-lt"/>
              <a:buAutoNum type="arabicPeriod"/>
            </a:pPr>
            <a:r>
              <a:rPr lang="fr-BE" dirty="0"/>
              <a:t>« Parties </a:t>
            </a:r>
            <a:r>
              <a:rPr lang="fr-BE" dirty="0" err="1"/>
              <a:t>associated</a:t>
            </a:r>
            <a:r>
              <a:rPr lang="fr-BE" dirty="0"/>
              <a:t> to Sales » : a « Party » </a:t>
            </a:r>
            <a:r>
              <a:rPr lang="fr-BE" dirty="0" err="1"/>
              <a:t>role</a:t>
            </a:r>
            <a:r>
              <a:rPr lang="fr-BE" dirty="0"/>
              <a:t> (</a:t>
            </a:r>
            <a:r>
              <a:rPr lang="fr-BE" dirty="0" err="1"/>
              <a:t>activated</a:t>
            </a:r>
            <a:r>
              <a:rPr lang="fr-BE" dirty="0"/>
              <a:t> and </a:t>
            </a:r>
            <a:r>
              <a:rPr lang="fr-BE" dirty="0" err="1"/>
              <a:t>installed</a:t>
            </a:r>
            <a:r>
              <a:rPr lang="fr-BE" dirty="0"/>
              <a:t> </a:t>
            </a:r>
            <a:r>
              <a:rPr lang="fr-BE" dirty="0" err="1"/>
              <a:t>later</a:t>
            </a:r>
            <a:r>
              <a:rPr lang="fr-BE" dirty="0"/>
              <a:t>)</a:t>
            </a:r>
          </a:p>
          <a:p>
            <a:pPr marL="342900" indent="-342900">
              <a:buFont typeface="+mj-lt"/>
              <a:buAutoNum type="arabicPeriod"/>
            </a:pPr>
            <a:r>
              <a:rPr lang="fr-BE" dirty="0"/>
              <a:t>« Parties </a:t>
            </a:r>
            <a:r>
              <a:rPr lang="fr-BE" dirty="0" err="1"/>
              <a:t>associated</a:t>
            </a:r>
            <a:r>
              <a:rPr lang="fr-BE" dirty="0"/>
              <a:t> to </a:t>
            </a:r>
            <a:r>
              <a:rPr lang="fr-BE" dirty="0" err="1"/>
              <a:t>Purchases</a:t>
            </a:r>
            <a:r>
              <a:rPr lang="fr-BE" dirty="0"/>
              <a:t> » : a « Party » </a:t>
            </a:r>
            <a:r>
              <a:rPr lang="fr-BE" dirty="0" err="1"/>
              <a:t>role</a:t>
            </a:r>
            <a:r>
              <a:rPr lang="fr-BE" dirty="0"/>
              <a:t> (</a:t>
            </a:r>
            <a:r>
              <a:rPr lang="fr-BE" dirty="0" err="1"/>
              <a:t>activated</a:t>
            </a:r>
            <a:r>
              <a:rPr lang="fr-BE" dirty="0"/>
              <a:t> and </a:t>
            </a:r>
            <a:r>
              <a:rPr lang="fr-BE" dirty="0" err="1"/>
              <a:t>installed</a:t>
            </a:r>
            <a:r>
              <a:rPr lang="fr-BE" dirty="0"/>
              <a:t> </a:t>
            </a:r>
            <a:r>
              <a:rPr lang="fr-BE" dirty="0" err="1"/>
              <a:t>later</a:t>
            </a:r>
            <a:r>
              <a:rPr lang="fr-BE" dirty="0"/>
              <a:t>)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A2EFE5-6B72-4D4E-9535-E943BD2B6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48</a:t>
            </a:fld>
            <a:endParaRPr lang="en-B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F25369-9CC0-44D4-8D0B-612C7BDABE00}"/>
              </a:ext>
            </a:extLst>
          </p:cNvPr>
          <p:cNvSpPr txBox="1"/>
          <p:nvPr/>
        </p:nvSpPr>
        <p:spPr>
          <a:xfrm>
            <a:off x="3235569" y="3798332"/>
            <a:ext cx="1354015" cy="369332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BE" dirty="0"/>
              <a:t>Party</a:t>
            </a:r>
            <a:endParaRPr lang="en-B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FD7017-DBAA-41BF-ADE3-49513045C548}"/>
              </a:ext>
            </a:extLst>
          </p:cNvPr>
          <p:cNvSpPr txBox="1"/>
          <p:nvPr/>
        </p:nvSpPr>
        <p:spPr>
          <a:xfrm>
            <a:off x="4473209" y="4958191"/>
            <a:ext cx="1474177" cy="369332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BE" dirty="0" err="1"/>
              <a:t>Employee</a:t>
            </a:r>
            <a:endParaRPr lang="en-BE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1A7EE8-66F6-4A14-8614-F7EBBC6ABF23}"/>
              </a:ext>
            </a:extLst>
          </p:cNvPr>
          <p:cNvSpPr txBox="1"/>
          <p:nvPr/>
        </p:nvSpPr>
        <p:spPr>
          <a:xfrm>
            <a:off x="1838447" y="4958191"/>
            <a:ext cx="1474177" cy="369332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BE" dirty="0" err="1"/>
              <a:t>Company</a:t>
            </a:r>
            <a:endParaRPr lang="en-BE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2714B2-AFFA-4592-9FD4-9A7DB4EDCB6C}"/>
              </a:ext>
            </a:extLst>
          </p:cNvPr>
          <p:cNvSpPr txBox="1"/>
          <p:nvPr/>
        </p:nvSpPr>
        <p:spPr>
          <a:xfrm>
            <a:off x="5961187" y="3429000"/>
            <a:ext cx="2963005" cy="369332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fr-BE" dirty="0"/>
              <a:t>Party </a:t>
            </a:r>
            <a:r>
              <a:rPr lang="fr-BE" dirty="0" err="1"/>
              <a:t>associated</a:t>
            </a:r>
            <a:r>
              <a:rPr lang="fr-BE" dirty="0"/>
              <a:t> to Sales</a:t>
            </a:r>
            <a:endParaRPr lang="en-BE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EA7223B-5AB9-4F93-AA71-F777AC43E065}"/>
              </a:ext>
            </a:extLst>
          </p:cNvPr>
          <p:cNvSpPr txBox="1"/>
          <p:nvPr/>
        </p:nvSpPr>
        <p:spPr>
          <a:xfrm>
            <a:off x="5961187" y="4218288"/>
            <a:ext cx="2963005" cy="369332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fr-BE" dirty="0"/>
              <a:t>Party </a:t>
            </a:r>
            <a:r>
              <a:rPr lang="fr-BE" dirty="0" err="1"/>
              <a:t>associated</a:t>
            </a:r>
            <a:r>
              <a:rPr lang="fr-BE" dirty="0"/>
              <a:t> to </a:t>
            </a:r>
            <a:r>
              <a:rPr lang="fr-BE" dirty="0" err="1"/>
              <a:t>Purchases</a:t>
            </a:r>
            <a:endParaRPr lang="en-BE" dirty="0"/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0C70A378-88F1-4E38-B7DC-9FA63CD71BDC}"/>
              </a:ext>
            </a:extLst>
          </p:cNvPr>
          <p:cNvCxnSpPr>
            <a:cxnSpLocks/>
            <a:stCxn id="3" idx="3"/>
            <a:endCxn id="11" idx="1"/>
          </p:cNvCxnSpPr>
          <p:nvPr/>
        </p:nvCxnSpPr>
        <p:spPr>
          <a:xfrm flipV="1">
            <a:off x="4589584" y="3613666"/>
            <a:ext cx="1371603" cy="369332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ABAAB265-40CA-48DE-AC0C-38D0606199C0}"/>
              </a:ext>
            </a:extLst>
          </p:cNvPr>
          <p:cNvCxnSpPr>
            <a:cxnSpLocks/>
            <a:stCxn id="3" idx="3"/>
            <a:endCxn id="12" idx="1"/>
          </p:cNvCxnSpPr>
          <p:nvPr/>
        </p:nvCxnSpPr>
        <p:spPr>
          <a:xfrm>
            <a:off x="4589584" y="3982998"/>
            <a:ext cx="1371603" cy="419956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03EBAB75-EB52-456D-9B2A-07A42ED8EABE}"/>
              </a:ext>
            </a:extLst>
          </p:cNvPr>
          <p:cNvCxnSpPr>
            <a:cxnSpLocks/>
            <a:stCxn id="3" idx="2"/>
            <a:endCxn id="10" idx="0"/>
          </p:cNvCxnSpPr>
          <p:nvPr/>
        </p:nvCxnSpPr>
        <p:spPr>
          <a:xfrm rot="5400000">
            <a:off x="2848794" y="3894407"/>
            <a:ext cx="790527" cy="1337041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275CC941-5AFE-44C7-9A3D-ECFBFCAA8417}"/>
              </a:ext>
            </a:extLst>
          </p:cNvPr>
          <p:cNvCxnSpPr>
            <a:cxnSpLocks/>
            <a:stCxn id="3" idx="2"/>
            <a:endCxn id="9" idx="0"/>
          </p:cNvCxnSpPr>
          <p:nvPr/>
        </p:nvCxnSpPr>
        <p:spPr>
          <a:xfrm rot="16200000" flipH="1">
            <a:off x="4166174" y="3914066"/>
            <a:ext cx="790527" cy="1297721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02DC5D1C-96EA-49E9-94D9-4BC117BEB4AF}"/>
              </a:ext>
            </a:extLst>
          </p:cNvPr>
          <p:cNvSpPr/>
          <p:nvPr/>
        </p:nvSpPr>
        <p:spPr>
          <a:xfrm>
            <a:off x="3811468" y="4332644"/>
            <a:ext cx="184637" cy="22860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F3A6FB7-0BB2-470F-ACCC-DB8BBB16076C}"/>
              </a:ext>
            </a:extLst>
          </p:cNvPr>
          <p:cNvSpPr txBox="1"/>
          <p:nvPr/>
        </p:nvSpPr>
        <p:spPr>
          <a:xfrm>
            <a:off x="7558027" y="5337229"/>
            <a:ext cx="1237640" cy="369332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BE" dirty="0" err="1"/>
              <a:t>Entity</a:t>
            </a:r>
            <a:endParaRPr lang="en-BE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F9A7B63-B832-48AD-88DB-30E924362084}"/>
              </a:ext>
            </a:extLst>
          </p:cNvPr>
          <p:cNvSpPr txBox="1"/>
          <p:nvPr/>
        </p:nvSpPr>
        <p:spPr>
          <a:xfrm>
            <a:off x="7558028" y="5785705"/>
            <a:ext cx="1237640" cy="369332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fr-BE" dirty="0" err="1"/>
              <a:t>Entity</a:t>
            </a:r>
            <a:r>
              <a:rPr lang="fr-BE" dirty="0"/>
              <a:t> </a:t>
            </a:r>
            <a:r>
              <a:rPr lang="fr-BE" dirty="0" err="1"/>
              <a:t>Role</a:t>
            </a:r>
            <a:endParaRPr lang="en-BE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12AB29E-E878-43AE-A863-52A77598DF26}"/>
              </a:ext>
            </a:extLst>
          </p:cNvPr>
          <p:cNvSpPr txBox="1"/>
          <p:nvPr/>
        </p:nvSpPr>
        <p:spPr>
          <a:xfrm>
            <a:off x="7558026" y="5335552"/>
            <a:ext cx="123764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BE" dirty="0" err="1"/>
              <a:t>Entity</a:t>
            </a:r>
            <a:endParaRPr lang="en-BE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E298976-DC78-43FD-9D8E-0258460725B0}"/>
              </a:ext>
            </a:extLst>
          </p:cNvPr>
          <p:cNvSpPr txBox="1"/>
          <p:nvPr/>
        </p:nvSpPr>
        <p:spPr>
          <a:xfrm>
            <a:off x="7558027" y="5784028"/>
            <a:ext cx="123764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75000"/>
              </a:schemeClr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fr-BE" dirty="0" err="1"/>
              <a:t>Entity</a:t>
            </a:r>
            <a:r>
              <a:rPr lang="fr-BE" dirty="0"/>
              <a:t> </a:t>
            </a:r>
            <a:r>
              <a:rPr lang="fr-BE" dirty="0" err="1"/>
              <a:t>Role</a:t>
            </a:r>
            <a:endParaRPr lang="en-BE" dirty="0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4DF9CB21-D1DF-4E19-91C2-F920DC9FB99D}"/>
              </a:ext>
            </a:extLst>
          </p:cNvPr>
          <p:cNvCxnSpPr>
            <a:stCxn id="10" idx="3"/>
            <a:endCxn id="9" idx="1"/>
          </p:cNvCxnSpPr>
          <p:nvPr/>
        </p:nvCxnSpPr>
        <p:spPr>
          <a:xfrm>
            <a:off x="3312624" y="5142857"/>
            <a:ext cx="116058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Isosceles Triangle 39">
            <a:extLst>
              <a:ext uri="{FF2B5EF4-FFF2-40B4-BE49-F238E27FC236}">
                <a16:creationId xmlns:a16="http://schemas.microsoft.com/office/drawing/2014/main" id="{C62E70BD-60D3-47B2-BCDE-F78AE4D94EEE}"/>
              </a:ext>
            </a:extLst>
          </p:cNvPr>
          <p:cNvSpPr/>
          <p:nvPr/>
        </p:nvSpPr>
        <p:spPr>
          <a:xfrm rot="5400000">
            <a:off x="3550018" y="5028557"/>
            <a:ext cx="184637" cy="22860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41" name="Isosceles Triangle 40">
            <a:extLst>
              <a:ext uri="{FF2B5EF4-FFF2-40B4-BE49-F238E27FC236}">
                <a16:creationId xmlns:a16="http://schemas.microsoft.com/office/drawing/2014/main" id="{B61E83AE-6707-44A9-8FB3-3D2D143770CF}"/>
              </a:ext>
            </a:extLst>
          </p:cNvPr>
          <p:cNvSpPr/>
          <p:nvPr/>
        </p:nvSpPr>
        <p:spPr>
          <a:xfrm rot="16200000">
            <a:off x="3334606" y="5028557"/>
            <a:ext cx="184637" cy="22860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73456645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9852E-91E3-4B57-B31D-FD4232397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Motivation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A2EFE5-6B72-4D4E-9535-E943BD2B6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49</a:t>
            </a:fld>
            <a:endParaRPr lang="en-BE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E72642-DB68-45FB-B74A-7D6709FD4E93}"/>
              </a:ext>
            </a:extLst>
          </p:cNvPr>
          <p:cNvSpPr txBox="1"/>
          <p:nvPr/>
        </p:nvSpPr>
        <p:spPr>
          <a:xfrm>
            <a:off x="838199" y="1189961"/>
            <a:ext cx="1051559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BE" dirty="0"/>
              <a:t>« User » vs. « Party »</a:t>
            </a:r>
            <a:br>
              <a:rPr lang="fr-BE" dirty="0"/>
            </a:br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/>
              <a:t>A « User » </a:t>
            </a:r>
            <a:r>
              <a:rPr lang="fr-BE" dirty="0" err="1"/>
              <a:t>is</a:t>
            </a:r>
            <a:r>
              <a:rPr lang="fr-BE" dirty="0"/>
              <a:t> a user of the system </a:t>
            </a:r>
            <a:r>
              <a:rPr lang="fr-BE" dirty="0" err="1"/>
              <a:t>with</a:t>
            </a:r>
            <a:r>
              <a:rPr lang="fr-BE" dirty="0"/>
              <a:t> login and </a:t>
            </a:r>
            <a:r>
              <a:rPr lang="fr-BE" dirty="0" err="1"/>
              <a:t>password</a:t>
            </a:r>
            <a:r>
              <a:rPr lang="fr-BE" dirty="0"/>
              <a:t>.</a:t>
            </a:r>
          </a:p>
          <a:p>
            <a:pPr marL="285750" indent="-285750">
              <a:buFontTx/>
              <a:buChar char="-"/>
            </a:pPr>
            <a:r>
              <a:rPr lang="fr-BE" dirty="0"/>
              <a:t>A « User » </a:t>
            </a:r>
            <a:r>
              <a:rPr lang="fr-BE" dirty="0" err="1"/>
              <a:t>is</a:t>
            </a:r>
            <a:r>
              <a:rPr lang="fr-BE" dirty="0"/>
              <a:t> not a « Party ».</a:t>
            </a:r>
          </a:p>
          <a:p>
            <a:pPr marL="285750" indent="-285750">
              <a:buFontTx/>
              <a:buChar char="-"/>
            </a:pPr>
            <a:r>
              <a:rPr lang="fr-BE" dirty="0"/>
              <a:t>A « User » </a:t>
            </a:r>
            <a:r>
              <a:rPr lang="fr-BE" dirty="0" err="1"/>
              <a:t>is</a:t>
            </a:r>
            <a:r>
              <a:rPr lang="fr-BE" dirty="0"/>
              <a:t> not </a:t>
            </a:r>
            <a:r>
              <a:rPr lang="fr-BE" dirty="0" err="1"/>
              <a:t>necessarily</a:t>
            </a:r>
            <a:r>
              <a:rPr lang="fr-BE" dirty="0"/>
              <a:t> an « </a:t>
            </a:r>
            <a:r>
              <a:rPr lang="fr-BE" dirty="0" err="1"/>
              <a:t>Employee</a:t>
            </a:r>
            <a:r>
              <a:rPr lang="fr-BE" dirty="0"/>
              <a:t> » of the « </a:t>
            </a:r>
            <a:r>
              <a:rPr lang="fr-BE" dirty="0" err="1"/>
              <a:t>Company</a:t>
            </a:r>
            <a:r>
              <a:rPr lang="fr-BE" dirty="0"/>
              <a:t> ». </a:t>
            </a:r>
            <a:r>
              <a:rPr lang="fr-BE" dirty="0" err="1"/>
              <a:t>F.i</a:t>
            </a:r>
            <a:r>
              <a:rPr lang="fr-BE" dirty="0"/>
              <a:t>. </a:t>
            </a:r>
            <a:r>
              <a:rPr lang="fr-BE" dirty="0" err="1"/>
              <a:t>he</a:t>
            </a:r>
            <a:r>
              <a:rPr lang="fr-BE" dirty="0"/>
              <a:t>/</a:t>
            </a:r>
            <a:r>
              <a:rPr lang="fr-BE" dirty="0" err="1"/>
              <a:t>she</a:t>
            </a:r>
            <a:r>
              <a:rPr lang="fr-BE" dirty="0"/>
              <a:t> can </a:t>
            </a:r>
            <a:r>
              <a:rPr lang="fr-BE" dirty="0" err="1"/>
              <a:t>be</a:t>
            </a:r>
            <a:r>
              <a:rPr lang="fr-BE" dirty="0"/>
              <a:t> a consultant.</a:t>
            </a:r>
          </a:p>
          <a:p>
            <a:pPr marL="285750" indent="-285750">
              <a:buFontTx/>
              <a:buChar char="-"/>
            </a:pPr>
            <a:r>
              <a:rPr lang="fr-BE" dirty="0"/>
              <a:t>The default user </a:t>
            </a:r>
            <a:r>
              <a:rPr lang="fr-BE" dirty="0" err="1"/>
              <a:t>is</a:t>
            </a:r>
            <a:r>
              <a:rPr lang="fr-BE" dirty="0"/>
              <a:t> « admin ».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BC5691F-9024-4EB8-9DDF-DB7F9BE7C2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387" y="4768805"/>
            <a:ext cx="6103382" cy="206907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800BF68-3733-408A-8325-31D552A8E60C}"/>
              </a:ext>
            </a:extLst>
          </p:cNvPr>
          <p:cNvSpPr txBox="1"/>
          <p:nvPr/>
        </p:nvSpPr>
        <p:spPr>
          <a:xfrm>
            <a:off x="7260593" y="5341679"/>
            <a:ext cx="48714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/>
              <a:t>The content of the « </a:t>
            </a:r>
            <a:r>
              <a:rPr lang="fr-BE" dirty="0" err="1"/>
              <a:t>party_party</a:t>
            </a:r>
            <a:r>
              <a:rPr lang="fr-BE" dirty="0"/>
              <a:t> » </a:t>
            </a:r>
            <a:r>
              <a:rPr lang="fr-BE" dirty="0" err="1"/>
              <a:t>database</a:t>
            </a:r>
            <a:r>
              <a:rPr lang="fr-BE" dirty="0"/>
              <a:t> table </a:t>
            </a:r>
            <a:r>
              <a:rPr lang="fr-BE" dirty="0" err="1"/>
              <a:t>with</a:t>
            </a:r>
            <a:r>
              <a:rPr lang="fr-BE" dirty="0"/>
              <a:t> « </a:t>
            </a:r>
            <a:r>
              <a:rPr lang="fr-BE" dirty="0" err="1"/>
              <a:t>Company</a:t>
            </a:r>
            <a:r>
              <a:rPr lang="fr-BE" dirty="0"/>
              <a:t> », « </a:t>
            </a:r>
            <a:r>
              <a:rPr lang="fr-BE" dirty="0" err="1"/>
              <a:t>Employee</a:t>
            </a:r>
            <a:r>
              <a:rPr lang="fr-BE" dirty="0"/>
              <a:t> » and « Supplier » (</a:t>
            </a:r>
            <a:r>
              <a:rPr lang="fr-BE" dirty="0" err="1"/>
              <a:t>installed</a:t>
            </a:r>
            <a:r>
              <a:rPr lang="fr-BE" dirty="0"/>
              <a:t> </a:t>
            </a:r>
            <a:r>
              <a:rPr lang="fr-BE" dirty="0" err="1"/>
              <a:t>later</a:t>
            </a:r>
            <a:r>
              <a:rPr lang="fr-BE" dirty="0"/>
              <a:t>) </a:t>
            </a:r>
            <a:r>
              <a:rPr lang="fr-BE" dirty="0" err="1"/>
              <a:t>entities</a:t>
            </a:r>
            <a:endParaRPr lang="fr-BE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1B5EA00-AE99-43CF-BD15-FADB22F6ED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403" y="3088820"/>
            <a:ext cx="6147757" cy="153545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6D71F6D-9E58-4A51-ADC4-E90C75406B80}"/>
              </a:ext>
            </a:extLst>
          </p:cNvPr>
          <p:cNvSpPr txBox="1"/>
          <p:nvPr/>
        </p:nvSpPr>
        <p:spPr>
          <a:xfrm>
            <a:off x="7261701" y="3533380"/>
            <a:ext cx="45923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/>
              <a:t>The content of the « </a:t>
            </a:r>
            <a:r>
              <a:rPr lang="fr-BE" dirty="0" err="1"/>
              <a:t>res_user</a:t>
            </a:r>
            <a:r>
              <a:rPr lang="fr-BE" dirty="0"/>
              <a:t> » </a:t>
            </a:r>
            <a:r>
              <a:rPr lang="fr-BE" dirty="0" err="1"/>
              <a:t>database</a:t>
            </a:r>
            <a:r>
              <a:rPr lang="fr-BE" dirty="0"/>
              <a:t> table </a:t>
            </a:r>
            <a:r>
              <a:rPr lang="fr-BE" dirty="0" err="1"/>
              <a:t>with</a:t>
            </a:r>
            <a:r>
              <a:rPr lang="fr-BE" dirty="0"/>
              <a:t> « User » </a:t>
            </a:r>
            <a:r>
              <a:rPr lang="fr-BE" dirty="0" err="1"/>
              <a:t>entities</a:t>
            </a:r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17029270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8F43331-7371-4FD4-ACD1-C8D34D824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Configuration </a:t>
            </a:r>
            <a:r>
              <a:rPr lang="fr-BE" dirty="0" err="1"/>
              <a:t>Wizard</a:t>
            </a:r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F05DE2-1634-4EC8-A8A5-A3F708F60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5</a:t>
            </a:fld>
            <a:endParaRPr lang="en-BE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432C7C5-FB45-403F-9438-4A0A64B7BEA0}"/>
              </a:ext>
            </a:extLst>
          </p:cNvPr>
          <p:cNvSpPr txBox="1"/>
          <p:nvPr/>
        </p:nvSpPr>
        <p:spPr>
          <a:xfrm>
            <a:off x="838200" y="1053330"/>
            <a:ext cx="983466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/>
              <a:t>This </a:t>
            </a:r>
            <a:r>
              <a:rPr lang="fr-BE" dirty="0" err="1"/>
              <a:t>wizard</a:t>
            </a:r>
            <a:r>
              <a:rPr lang="fr-BE" dirty="0"/>
              <a:t> </a:t>
            </a:r>
            <a:r>
              <a:rPr lang="fr-BE" dirty="0" err="1"/>
              <a:t>allows</a:t>
            </a:r>
            <a:r>
              <a:rPr lang="fr-BE" dirty="0"/>
              <a:t> :</a:t>
            </a:r>
            <a:br>
              <a:rPr lang="fr-BE" dirty="0"/>
            </a:br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/>
              <a:t>To </a:t>
            </a:r>
            <a:r>
              <a:rPr lang="fr-BE" dirty="0" err="1"/>
              <a:t>add</a:t>
            </a:r>
            <a:r>
              <a:rPr lang="fr-BE" dirty="0"/>
              <a:t> </a:t>
            </a:r>
            <a:r>
              <a:rPr lang="fr-BE" dirty="0" err="1"/>
              <a:t>languages</a:t>
            </a:r>
            <a:r>
              <a:rPr lang="fr-BE" dirty="0"/>
              <a:t>,</a:t>
            </a:r>
          </a:p>
          <a:p>
            <a:pPr marL="285750" indent="-285750">
              <a:buFontTx/>
              <a:buChar char="-"/>
            </a:pPr>
            <a:r>
              <a:rPr lang="fr-BE" dirty="0"/>
              <a:t>To </a:t>
            </a:r>
            <a:r>
              <a:rPr lang="fr-BE" dirty="0" err="1"/>
              <a:t>define</a:t>
            </a:r>
            <a:r>
              <a:rPr lang="fr-BE" dirty="0"/>
              <a:t> new </a:t>
            </a:r>
            <a:r>
              <a:rPr lang="fr-BE" dirty="0" err="1"/>
              <a:t>users</a:t>
            </a:r>
            <a:r>
              <a:rPr lang="fr-BE" dirty="0"/>
              <a:t> and</a:t>
            </a:r>
          </a:p>
          <a:p>
            <a:pPr marL="285750" indent="-285750">
              <a:buFontTx/>
              <a:buChar char="-"/>
            </a:pPr>
            <a:r>
              <a:rPr lang="fr-BE" dirty="0"/>
              <a:t>To </a:t>
            </a:r>
            <a:r>
              <a:rPr lang="fr-BE" dirty="0" err="1"/>
              <a:t>activate</a:t>
            </a:r>
            <a:r>
              <a:rPr lang="fr-BE" dirty="0"/>
              <a:t> </a:t>
            </a:r>
            <a:r>
              <a:rPr lang="fr-BE" dirty="0" err="1"/>
              <a:t>functional</a:t>
            </a:r>
            <a:r>
              <a:rPr lang="fr-BE" dirty="0"/>
              <a:t> modules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DDBEB0C-C888-4D41-8400-77BD869851AE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5BEA825-8580-44AA-841F-E94232A9F4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827014"/>
            <a:ext cx="5368047" cy="1857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6093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ABBF0-44BB-4BD7-BF73-1C1B53AB8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« Party »</a:t>
            </a:r>
            <a:endParaRPr lang="en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1F6C72-C658-4857-8FBB-0845A5C6C0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B69853-3CEB-4FE2-B2A1-0CAAA79A26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50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82334763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8602178-544B-4666-8E9B-555376EB7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Motivation</a:t>
            </a:r>
            <a:endParaRPr lang="en-B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0E734F-8298-48DF-9657-AA598445572F}"/>
              </a:ext>
            </a:extLst>
          </p:cNvPr>
          <p:cNvSpPr txBox="1"/>
          <p:nvPr/>
        </p:nvSpPr>
        <p:spPr>
          <a:xfrm>
            <a:off x="749300" y="1111794"/>
            <a:ext cx="1106678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BE" dirty="0"/>
              <a:t>A « Party » </a:t>
            </a:r>
            <a:r>
              <a:rPr lang="fr-BE" dirty="0" err="1"/>
              <a:t>is</a:t>
            </a:r>
            <a:r>
              <a:rPr lang="fr-BE" dirty="0"/>
              <a:t> an abstract </a:t>
            </a:r>
            <a:r>
              <a:rPr lang="fr-BE" dirty="0" err="1"/>
              <a:t>entity</a:t>
            </a:r>
            <a:r>
              <a:rPr lang="fr-BE" dirty="0"/>
              <a:t> </a:t>
            </a:r>
            <a:r>
              <a:rPr lang="fr-BE" dirty="0" err="1"/>
              <a:t>that</a:t>
            </a:r>
            <a:r>
              <a:rPr lang="fr-BE" dirty="0"/>
              <a:t> stands for the </a:t>
            </a:r>
            <a:r>
              <a:rPr lang="fr-BE" dirty="0" err="1"/>
              <a:t>common</a:t>
            </a:r>
            <a:r>
              <a:rPr lang="fr-BE" dirty="0"/>
              <a:t> </a:t>
            </a:r>
            <a:r>
              <a:rPr lang="fr-BE" dirty="0" err="1"/>
              <a:t>properties</a:t>
            </a:r>
            <a:r>
              <a:rPr lang="fr-BE" dirty="0"/>
              <a:t> of a </a:t>
            </a:r>
            <a:r>
              <a:rPr lang="fr-BE" dirty="0" err="1"/>
              <a:t>speciliazed</a:t>
            </a:r>
            <a:r>
              <a:rPr lang="fr-BE" dirty="0"/>
              <a:t> </a:t>
            </a:r>
            <a:r>
              <a:rPr lang="fr-BE" dirty="0" err="1"/>
              <a:t>concrete</a:t>
            </a:r>
            <a:r>
              <a:rPr lang="fr-BE" dirty="0"/>
              <a:t> </a:t>
            </a:r>
            <a:r>
              <a:rPr lang="fr-BE" dirty="0" err="1"/>
              <a:t>entity</a:t>
            </a:r>
            <a:r>
              <a:rPr lang="fr-BE" dirty="0"/>
              <a:t> </a:t>
            </a:r>
            <a:r>
              <a:rPr lang="fr-BE" dirty="0" err="1"/>
              <a:t>such</a:t>
            </a:r>
            <a:r>
              <a:rPr lang="fr-BE" dirty="0"/>
              <a:t> as « </a:t>
            </a:r>
            <a:r>
              <a:rPr lang="fr-BE" dirty="0" err="1"/>
              <a:t>Company</a:t>
            </a:r>
            <a:r>
              <a:rPr lang="fr-BE" dirty="0"/>
              <a:t> », « </a:t>
            </a:r>
            <a:r>
              <a:rPr lang="fr-BE" dirty="0" err="1"/>
              <a:t>Employee</a:t>
            </a:r>
            <a:r>
              <a:rPr lang="fr-BE" dirty="0"/>
              <a:t> », « Party </a:t>
            </a:r>
            <a:r>
              <a:rPr lang="fr-BE" dirty="0" err="1"/>
              <a:t>associated</a:t>
            </a:r>
            <a:r>
              <a:rPr lang="fr-BE" dirty="0"/>
              <a:t> to </a:t>
            </a:r>
            <a:r>
              <a:rPr lang="fr-BE" dirty="0" err="1"/>
              <a:t>Purchase</a:t>
            </a:r>
            <a:r>
              <a:rPr lang="fr-BE" dirty="0"/>
              <a:t> », etc.</a:t>
            </a:r>
          </a:p>
          <a:p>
            <a:br>
              <a:rPr lang="fr-BE" dirty="0"/>
            </a:br>
            <a:r>
              <a:rPr lang="fr-BE" dirty="0" err="1"/>
              <a:t>We</a:t>
            </a:r>
            <a:r>
              <a:rPr lang="fr-BE" dirty="0"/>
              <a:t> </a:t>
            </a:r>
            <a:r>
              <a:rPr lang="fr-BE" dirty="0" err="1"/>
              <a:t>activate</a:t>
            </a:r>
            <a:r>
              <a:rPr lang="fr-BE" dirty="0"/>
              <a:t> the modules </a:t>
            </a:r>
            <a:r>
              <a:rPr lang="fr-BE" dirty="0" err="1"/>
              <a:t>that</a:t>
            </a:r>
            <a:r>
              <a:rPr lang="fr-BE" dirty="0"/>
              <a:t> relate to « Party ». </a:t>
            </a:r>
            <a:r>
              <a:rPr lang="fr-BE" dirty="0" err="1"/>
              <a:t>Subsequently</a:t>
            </a:r>
            <a:r>
              <a:rPr lang="fr-BE" dirty="0"/>
              <a:t>, </a:t>
            </a:r>
            <a:r>
              <a:rPr lang="fr-BE" dirty="0" err="1"/>
              <a:t>we</a:t>
            </a:r>
            <a:r>
              <a:rPr lang="fr-BE" dirty="0"/>
              <a:t> </a:t>
            </a:r>
            <a:r>
              <a:rPr lang="fr-BE" dirty="0" err="1"/>
              <a:t>define</a:t>
            </a:r>
            <a:r>
              <a:rPr lang="fr-BE" dirty="0"/>
              <a:t> </a:t>
            </a:r>
            <a:r>
              <a:rPr lang="fr-BE" dirty="0" err="1"/>
              <a:t>concrete</a:t>
            </a:r>
            <a:r>
              <a:rPr lang="fr-BE" dirty="0"/>
              <a:t> parties : </a:t>
            </a:r>
          </a:p>
          <a:p>
            <a:endParaRPr lang="fr-BE" dirty="0"/>
          </a:p>
          <a:p>
            <a:r>
              <a:rPr lang="fr-BE" dirty="0"/>
              <a:t>The first </a:t>
            </a:r>
            <a:r>
              <a:rPr lang="fr-BE" dirty="0" err="1"/>
              <a:t>approach</a:t>
            </a:r>
            <a:r>
              <a:rPr lang="fr-BE" dirty="0"/>
              <a:t> for </a:t>
            </a:r>
            <a:r>
              <a:rPr lang="fr-BE" dirty="0" err="1"/>
              <a:t>defining</a:t>
            </a:r>
            <a:r>
              <a:rPr lang="fr-BE" dirty="0"/>
              <a:t> a </a:t>
            </a:r>
            <a:r>
              <a:rPr lang="fr-BE" dirty="0" err="1"/>
              <a:t>specialized</a:t>
            </a:r>
            <a:r>
              <a:rPr lang="fr-BE" dirty="0"/>
              <a:t> </a:t>
            </a:r>
            <a:r>
              <a:rPr lang="fr-BE" dirty="0" err="1"/>
              <a:t>entity</a:t>
            </a:r>
            <a:r>
              <a:rPr lang="fr-BE" dirty="0"/>
              <a:t> </a:t>
            </a:r>
            <a:r>
              <a:rPr lang="fr-BE" dirty="0" err="1"/>
              <a:t>is</a:t>
            </a:r>
            <a:r>
              <a:rPr lang="fr-BE" dirty="0"/>
              <a:t> :</a:t>
            </a:r>
          </a:p>
          <a:p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/>
              <a:t>First </a:t>
            </a:r>
            <a:r>
              <a:rPr lang="fr-BE" dirty="0" err="1"/>
              <a:t>define</a:t>
            </a:r>
            <a:r>
              <a:rPr lang="fr-BE" dirty="0"/>
              <a:t> a « Party » </a:t>
            </a:r>
            <a:r>
              <a:rPr lang="fr-BE" dirty="0" err="1"/>
              <a:t>with</a:t>
            </a:r>
            <a:r>
              <a:rPr lang="fr-BE" dirty="0"/>
              <a:t> the </a:t>
            </a:r>
            <a:r>
              <a:rPr lang="fr-BE" dirty="0" err="1"/>
              <a:t>idea</a:t>
            </a:r>
            <a:r>
              <a:rPr lang="fr-BE" dirty="0"/>
              <a:t> </a:t>
            </a:r>
            <a:r>
              <a:rPr lang="fr-BE" dirty="0" err="1"/>
              <a:t>that</a:t>
            </a:r>
            <a:r>
              <a:rPr lang="fr-BE" dirty="0"/>
              <a:t> </a:t>
            </a:r>
            <a:r>
              <a:rPr lang="fr-BE" dirty="0" err="1"/>
              <a:t>it</a:t>
            </a:r>
            <a:r>
              <a:rPr lang="fr-BE" dirty="0"/>
              <a:t> </a:t>
            </a:r>
            <a:r>
              <a:rPr lang="fr-BE" dirty="0" err="1"/>
              <a:t>will</a:t>
            </a:r>
            <a:r>
              <a:rPr lang="fr-BE" dirty="0"/>
              <a:t> </a:t>
            </a:r>
            <a:r>
              <a:rPr lang="fr-BE" dirty="0" err="1"/>
              <a:t>be</a:t>
            </a:r>
            <a:r>
              <a:rPr lang="fr-BE" dirty="0"/>
              <a:t> </a:t>
            </a:r>
            <a:r>
              <a:rPr lang="fr-BE" dirty="0" err="1"/>
              <a:t>referenced</a:t>
            </a:r>
            <a:r>
              <a:rPr lang="fr-BE" dirty="0"/>
              <a:t> by a </a:t>
            </a:r>
            <a:r>
              <a:rPr lang="fr-BE" dirty="0" err="1"/>
              <a:t>specialized</a:t>
            </a:r>
            <a:r>
              <a:rPr lang="fr-BE" dirty="0"/>
              <a:t> </a:t>
            </a:r>
            <a:r>
              <a:rPr lang="fr-BE" dirty="0" err="1"/>
              <a:t>entity</a:t>
            </a:r>
            <a:r>
              <a:rPr lang="fr-BE" dirty="0"/>
              <a:t>.</a:t>
            </a:r>
          </a:p>
          <a:p>
            <a:pPr marL="285750" indent="-285750">
              <a:buFontTx/>
              <a:buChar char="-"/>
            </a:pPr>
            <a:r>
              <a:rPr lang="fr-BE" dirty="0" err="1"/>
              <a:t>Subsequently</a:t>
            </a:r>
            <a:r>
              <a:rPr lang="fr-BE" dirty="0"/>
              <a:t> </a:t>
            </a:r>
            <a:r>
              <a:rPr lang="fr-BE" dirty="0" err="1"/>
              <a:t>define</a:t>
            </a:r>
            <a:r>
              <a:rPr lang="fr-BE" dirty="0"/>
              <a:t> the </a:t>
            </a:r>
            <a:r>
              <a:rPr lang="fr-BE" dirty="0" err="1"/>
              <a:t>specialized</a:t>
            </a:r>
            <a:r>
              <a:rPr lang="fr-BE" dirty="0"/>
              <a:t> </a:t>
            </a:r>
            <a:r>
              <a:rPr lang="fr-BE" dirty="0" err="1"/>
              <a:t>entity</a:t>
            </a:r>
            <a:r>
              <a:rPr lang="fr-BE" dirty="0"/>
              <a:t> (e.g. a « </a:t>
            </a:r>
            <a:r>
              <a:rPr lang="fr-BE" dirty="0" err="1"/>
              <a:t>Company</a:t>
            </a:r>
            <a:r>
              <a:rPr lang="fr-BE" dirty="0"/>
              <a:t> ») </a:t>
            </a:r>
            <a:r>
              <a:rPr lang="fr-BE" dirty="0" err="1"/>
              <a:t>with</a:t>
            </a:r>
            <a:r>
              <a:rPr lang="fr-BE" dirty="0"/>
              <a:t> </a:t>
            </a:r>
            <a:r>
              <a:rPr lang="fr-BE" dirty="0" err="1"/>
              <a:t>reference</a:t>
            </a:r>
            <a:r>
              <a:rPr lang="fr-BE" dirty="0"/>
              <a:t> to </a:t>
            </a:r>
            <a:r>
              <a:rPr lang="fr-BE" dirty="0" err="1"/>
              <a:t>its</a:t>
            </a:r>
            <a:r>
              <a:rPr lang="fr-BE" dirty="0"/>
              <a:t> </a:t>
            </a:r>
            <a:r>
              <a:rPr lang="fr-BE" dirty="0" err="1"/>
              <a:t>generic</a:t>
            </a:r>
            <a:r>
              <a:rPr lang="fr-BE" dirty="0"/>
              <a:t> « Party » parent.</a:t>
            </a:r>
          </a:p>
          <a:p>
            <a:endParaRPr lang="fr-BE" dirty="0"/>
          </a:p>
          <a:p>
            <a:r>
              <a:rPr lang="fr-BE" dirty="0"/>
              <a:t>The second </a:t>
            </a:r>
            <a:r>
              <a:rPr lang="fr-BE" dirty="0" err="1"/>
              <a:t>approach</a:t>
            </a:r>
            <a:r>
              <a:rPr lang="fr-BE" dirty="0"/>
              <a:t> for </a:t>
            </a:r>
            <a:r>
              <a:rPr lang="fr-BE" dirty="0" err="1"/>
              <a:t>defining</a:t>
            </a:r>
            <a:r>
              <a:rPr lang="fr-BE" dirty="0"/>
              <a:t> a </a:t>
            </a:r>
            <a:r>
              <a:rPr lang="fr-BE" dirty="0" err="1"/>
              <a:t>specialized</a:t>
            </a:r>
            <a:r>
              <a:rPr lang="fr-BE" dirty="0"/>
              <a:t> </a:t>
            </a:r>
            <a:r>
              <a:rPr lang="fr-BE" dirty="0" err="1"/>
              <a:t>entity</a:t>
            </a:r>
            <a:r>
              <a:rPr lang="fr-BE" dirty="0"/>
              <a:t> </a:t>
            </a:r>
            <a:r>
              <a:rPr lang="fr-BE" dirty="0" err="1"/>
              <a:t>is</a:t>
            </a:r>
            <a:r>
              <a:rPr lang="fr-BE" dirty="0"/>
              <a:t> :</a:t>
            </a:r>
          </a:p>
          <a:p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 err="1"/>
              <a:t>Define</a:t>
            </a:r>
            <a:r>
              <a:rPr lang="fr-BE" dirty="0"/>
              <a:t> the </a:t>
            </a:r>
            <a:r>
              <a:rPr lang="fr-BE" dirty="0" err="1"/>
              <a:t>specialized</a:t>
            </a:r>
            <a:r>
              <a:rPr lang="fr-BE" dirty="0"/>
              <a:t> </a:t>
            </a:r>
            <a:r>
              <a:rPr lang="fr-BE" dirty="0" err="1"/>
              <a:t>entity</a:t>
            </a:r>
            <a:r>
              <a:rPr lang="fr-BE" dirty="0"/>
              <a:t> like « </a:t>
            </a:r>
            <a:r>
              <a:rPr lang="fr-BE" dirty="0" err="1"/>
              <a:t>Company</a:t>
            </a:r>
            <a:r>
              <a:rPr lang="fr-BE" dirty="0"/>
              <a:t> »</a:t>
            </a:r>
          </a:p>
          <a:p>
            <a:pPr marL="285750" indent="-285750">
              <a:buFontTx/>
              <a:buChar char="-"/>
            </a:pPr>
            <a:r>
              <a:rPr lang="fr-BE" dirty="0" err="1"/>
              <a:t>Doing</a:t>
            </a:r>
            <a:r>
              <a:rPr lang="fr-BE" dirty="0"/>
              <a:t> </a:t>
            </a:r>
            <a:r>
              <a:rPr lang="fr-BE" dirty="0" err="1"/>
              <a:t>so</a:t>
            </a:r>
            <a:r>
              <a:rPr lang="fr-BE" dirty="0"/>
              <a:t>, the system </a:t>
            </a:r>
            <a:r>
              <a:rPr lang="fr-BE" dirty="0" err="1"/>
              <a:t>lets</a:t>
            </a:r>
            <a:r>
              <a:rPr lang="fr-BE" dirty="0"/>
              <a:t> </a:t>
            </a:r>
            <a:r>
              <a:rPr lang="fr-BE" dirty="0" err="1"/>
              <a:t>you</a:t>
            </a:r>
            <a:r>
              <a:rPr lang="fr-BE" dirty="0"/>
              <a:t> </a:t>
            </a:r>
            <a:r>
              <a:rPr lang="fr-BE" dirty="0" err="1"/>
              <a:t>create</a:t>
            </a:r>
            <a:r>
              <a:rPr lang="fr-BE" dirty="0"/>
              <a:t> the </a:t>
            </a:r>
            <a:r>
              <a:rPr lang="fr-BE" dirty="0" err="1"/>
              <a:t>generic</a:t>
            </a:r>
            <a:r>
              <a:rPr lang="fr-BE" dirty="0"/>
              <a:t> « Party » </a:t>
            </a:r>
            <a:r>
              <a:rPr lang="fr-BE" dirty="0" err="1"/>
              <a:t>entity</a:t>
            </a:r>
            <a:r>
              <a:rPr lang="fr-BE" dirty="0"/>
              <a:t> on the </a:t>
            </a:r>
            <a:r>
              <a:rPr lang="fr-BE" dirty="0" err="1"/>
              <a:t>fly</a:t>
            </a:r>
            <a:endParaRPr lang="fr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36262D-8A0C-4BDA-83B2-F465E1B66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51</a:t>
            </a:fld>
            <a:endParaRPr lang="en-B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1746E80-1BC3-4FF0-93A8-2E235EFE670E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79233434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E876455-EE31-4BF3-A147-D59232C92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Module Activation</a:t>
            </a:r>
            <a:endParaRPr lang="en-BE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174F323-E61A-4A2B-82D0-734D8F56E9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2D559C0-C288-49C7-A607-66455F0C3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52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02124814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8602178-544B-4666-8E9B-555376EB7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Documentation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424A40-EF5B-4F5F-AB91-BB15211751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53</a:t>
            </a:fld>
            <a:endParaRPr lang="en-B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1424BE-024F-4374-AAC3-3C206D7E44CC}"/>
              </a:ext>
            </a:extLst>
          </p:cNvPr>
          <p:cNvSpPr txBox="1"/>
          <p:nvPr/>
        </p:nvSpPr>
        <p:spPr>
          <a:xfrm>
            <a:off x="838200" y="122249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BE" dirty="0"/>
              <a:t>[</a:t>
            </a:r>
            <a:r>
              <a:rPr lang="en-BE" dirty="0">
                <a:hlinkClick r:id="rId2"/>
              </a:rPr>
              <a:t>https://docs.tryton.org/en/latest/party.html#index-party</a:t>
            </a:r>
            <a:r>
              <a:rPr lang="fr-BE" dirty="0"/>
              <a:t>]</a:t>
            </a:r>
            <a:endParaRPr lang="en-BE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B097FD4-5DD6-4860-B7BD-9A722DDBE5BC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64755245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9852E-91E3-4B57-B31D-FD4232397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Modules - Activation</a:t>
            </a:r>
            <a:endParaRPr lang="en-BE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0A99779-E3F1-4F40-B9F3-1B432100AAB6}"/>
              </a:ext>
            </a:extLst>
          </p:cNvPr>
          <p:cNvSpPr txBox="1"/>
          <p:nvPr/>
        </p:nvSpPr>
        <p:spPr>
          <a:xfrm>
            <a:off x="838200" y="941032"/>
            <a:ext cx="6329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 err="1"/>
              <a:t>We</a:t>
            </a:r>
            <a:r>
              <a:rPr lang="fr-BE" dirty="0"/>
              <a:t> </a:t>
            </a:r>
            <a:r>
              <a:rPr lang="fr-BE" dirty="0" err="1"/>
              <a:t>ensure</a:t>
            </a:r>
            <a:r>
              <a:rPr lang="fr-BE" dirty="0"/>
              <a:t> </a:t>
            </a:r>
            <a:r>
              <a:rPr lang="fr-BE" dirty="0" err="1"/>
              <a:t>that</a:t>
            </a:r>
            <a:r>
              <a:rPr lang="fr-BE" dirty="0"/>
              <a:t> all « Party » modules are </a:t>
            </a:r>
            <a:r>
              <a:rPr lang="fr-BE" dirty="0" err="1"/>
              <a:t>activated</a:t>
            </a:r>
            <a:endParaRPr lang="en-BE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8D648482-3A2D-4725-A216-D726FF1E4E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0925" y="0"/>
            <a:ext cx="4791075" cy="1590675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B44639-6437-4B1C-A6B9-79E9C56D4D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54</a:t>
            </a:fld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4AF458-151A-4BB7-A19F-E67FAD975D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1424082"/>
            <a:ext cx="9231323" cy="29860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C0FC9DC-8762-488C-A9D5-830CFC7F69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199" y="4640379"/>
            <a:ext cx="4405990" cy="173779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ED2C58FB-D274-410B-A0E5-D72916C69EBC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4134340-BBB9-4548-8338-30BE165A66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9897" y="4642930"/>
            <a:ext cx="4619625" cy="100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33777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9852E-91E3-4B57-B31D-FD4232397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Status</a:t>
            </a:r>
            <a:r>
              <a:rPr lang="fr-BE" dirty="0"/>
              <a:t> Post - Menu </a:t>
            </a:r>
            <a:r>
              <a:rPr lang="fr-BE" dirty="0" err="1"/>
              <a:t>Tree</a:t>
            </a:r>
            <a:r>
              <a:rPr lang="fr-BE" dirty="0"/>
              <a:t> Items « Party »</a:t>
            </a:r>
            <a:endParaRPr lang="en-B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B44639-6437-4B1C-A6B9-79E9C56D4D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55</a:t>
            </a:fld>
            <a:endParaRPr lang="en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AF4DA93-E467-4DB9-A849-3DD40F33EE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7950" y="0"/>
            <a:ext cx="1924050" cy="161925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490D79F-C89B-4C31-9BF2-766AAFA5B243}"/>
              </a:ext>
            </a:extLst>
          </p:cNvPr>
          <p:cNvSpPr txBox="1"/>
          <p:nvPr/>
        </p:nvSpPr>
        <p:spPr>
          <a:xfrm>
            <a:off x="838200" y="928642"/>
            <a:ext cx="2799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/>
              <a:t>Menu </a:t>
            </a:r>
            <a:r>
              <a:rPr lang="fr-BE" dirty="0" err="1"/>
              <a:t>Tree</a:t>
            </a:r>
            <a:r>
              <a:rPr lang="fr-BE" dirty="0"/>
              <a:t> Items « Party »</a:t>
            </a:r>
            <a:endParaRPr lang="en-BE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6F44F1D-8B94-4267-B78B-ED61753EE98F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BA86B61-116A-4B23-9601-03BD4250F6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560056"/>
            <a:ext cx="8169996" cy="4790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25022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9852E-91E3-4B57-B31D-FD4232397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BE" dirty="0" err="1"/>
              <a:t>Status</a:t>
            </a:r>
            <a:r>
              <a:rPr lang="fr-BE" dirty="0"/>
              <a:t> Post - Menu </a:t>
            </a:r>
            <a:r>
              <a:rPr lang="fr-BE" dirty="0" err="1"/>
              <a:t>Tree</a:t>
            </a:r>
            <a:r>
              <a:rPr lang="fr-BE" dirty="0"/>
              <a:t> Item « </a:t>
            </a:r>
            <a:r>
              <a:rPr lang="fr-BE" dirty="0" err="1"/>
              <a:t>Sequence</a:t>
            </a:r>
            <a:r>
              <a:rPr lang="fr-BE" dirty="0"/>
              <a:t> »</a:t>
            </a:r>
            <a:endParaRPr lang="en-B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B44639-6437-4B1C-A6B9-79E9C56D4D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56</a:t>
            </a:fld>
            <a:endParaRPr lang="en-B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590B2D6-DEE1-497D-A231-7FAD49F02C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2262" y="0"/>
            <a:ext cx="1743075" cy="22669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894D561-13FF-49D5-8F64-E6303C8029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647" y="827314"/>
            <a:ext cx="5881245" cy="2034115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46F44F1D-8B94-4267-B78B-ED61753EE98F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D7F06FC-B09C-4489-B068-C593438E6F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7844" y="2876179"/>
            <a:ext cx="5881245" cy="3981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24539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6EAFC-6503-4D29-9C69-F24D278D8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Database</a:t>
            </a:r>
            <a:r>
              <a:rPr lang="fr-BE" dirty="0"/>
              <a:t> tables </a:t>
            </a:r>
            <a:r>
              <a:rPr lang="fr-BE" dirty="0" err="1"/>
              <a:t>created</a:t>
            </a:r>
            <a:endParaRPr lang="en-B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4CEE8E1-CC88-4CFE-BC9A-E9739D11AE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126148"/>
            <a:ext cx="1714500" cy="6667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23E67FF-D37E-4CE8-9579-89A9593EA4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3341" y="1792898"/>
            <a:ext cx="2409825" cy="2409825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C0173D-55D5-446A-87E0-44528FE6D4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57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07598424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E876455-EE31-4BF3-A147-D59232C92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Creation</a:t>
            </a:r>
            <a:r>
              <a:rPr lang="fr-BE" dirty="0"/>
              <a:t> of Parties</a:t>
            </a:r>
            <a:endParaRPr lang="en-BE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174F323-E61A-4A2B-82D0-734D8F56E9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2D559C0-C288-49C7-A607-66455F0C3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58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08662377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8602178-544B-4666-8E9B-555376EB7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« Party », « </a:t>
            </a:r>
            <a:r>
              <a:rPr lang="fr-BE" dirty="0" err="1"/>
              <a:t>Company</a:t>
            </a:r>
            <a:r>
              <a:rPr lang="fr-BE" dirty="0"/>
              <a:t> » &amp; « </a:t>
            </a:r>
            <a:r>
              <a:rPr lang="fr-BE" dirty="0" err="1"/>
              <a:t>Employee</a:t>
            </a:r>
            <a:r>
              <a:rPr lang="fr-BE" dirty="0"/>
              <a:t> »</a:t>
            </a:r>
            <a:endParaRPr lang="en-B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786047-A32F-455B-9A57-B9221ABAB275}"/>
              </a:ext>
            </a:extLst>
          </p:cNvPr>
          <p:cNvSpPr txBox="1"/>
          <p:nvPr/>
        </p:nvSpPr>
        <p:spPr>
          <a:xfrm>
            <a:off x="838200" y="1063109"/>
            <a:ext cx="948247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BE" dirty="0"/>
              <a:t>A « Party » </a:t>
            </a:r>
            <a:r>
              <a:rPr lang="fr-BE" dirty="0" err="1"/>
              <a:t>is</a:t>
            </a:r>
            <a:r>
              <a:rPr lang="fr-BE" dirty="0"/>
              <a:t> an abstract </a:t>
            </a:r>
            <a:r>
              <a:rPr lang="fr-BE" dirty="0" err="1"/>
              <a:t>entity</a:t>
            </a:r>
            <a:r>
              <a:rPr lang="fr-BE" dirty="0"/>
              <a:t>.</a:t>
            </a:r>
          </a:p>
          <a:p>
            <a:pPr marL="285750" indent="-285750">
              <a:buFontTx/>
              <a:buChar char="-"/>
            </a:pPr>
            <a:r>
              <a:rPr lang="fr-BE" dirty="0" err="1"/>
              <a:t>Its</a:t>
            </a:r>
            <a:r>
              <a:rPr lang="fr-BE" dirty="0"/>
              <a:t> </a:t>
            </a:r>
            <a:r>
              <a:rPr lang="fr-BE" dirty="0" err="1"/>
              <a:t>concrete</a:t>
            </a:r>
            <a:r>
              <a:rPr lang="fr-BE" dirty="0"/>
              <a:t> </a:t>
            </a:r>
            <a:r>
              <a:rPr lang="fr-BE" dirty="0" err="1"/>
              <a:t>subentities</a:t>
            </a:r>
            <a:r>
              <a:rPr lang="fr-BE" dirty="0"/>
              <a:t> are of type « </a:t>
            </a:r>
            <a:r>
              <a:rPr lang="fr-BE" dirty="0" err="1"/>
              <a:t>Company</a:t>
            </a:r>
            <a:r>
              <a:rPr lang="fr-BE" dirty="0"/>
              <a:t> », « </a:t>
            </a:r>
            <a:r>
              <a:rPr lang="fr-BE" dirty="0" err="1"/>
              <a:t>Employee</a:t>
            </a:r>
            <a:r>
              <a:rPr lang="fr-BE" dirty="0"/>
              <a:t> », etc.</a:t>
            </a:r>
          </a:p>
          <a:p>
            <a:pPr marL="285750" indent="-285750">
              <a:buFontTx/>
              <a:buChar char="-"/>
            </a:pPr>
            <a:r>
              <a:rPr lang="fr-BE" dirty="0" err="1"/>
              <a:t>We</a:t>
            </a:r>
            <a:r>
              <a:rPr lang="fr-BE" dirty="0"/>
              <a:t> can </a:t>
            </a:r>
            <a:r>
              <a:rPr lang="fr-BE" dirty="0" err="1"/>
              <a:t>define</a:t>
            </a:r>
            <a:r>
              <a:rPr lang="fr-BE" dirty="0"/>
              <a:t> the </a:t>
            </a:r>
            <a:r>
              <a:rPr lang="fr-BE" dirty="0" err="1"/>
              <a:t>corresponding</a:t>
            </a:r>
            <a:r>
              <a:rPr lang="fr-BE" dirty="0"/>
              <a:t> abstract and </a:t>
            </a:r>
            <a:r>
              <a:rPr lang="fr-BE" dirty="0" err="1"/>
              <a:t>concrete</a:t>
            </a:r>
            <a:r>
              <a:rPr lang="fr-BE" dirty="0"/>
              <a:t> </a:t>
            </a:r>
            <a:r>
              <a:rPr lang="fr-BE" dirty="0" err="1"/>
              <a:t>entities</a:t>
            </a:r>
            <a:r>
              <a:rPr lang="fr-BE" dirty="0"/>
              <a:t> in </a:t>
            </a:r>
            <a:r>
              <a:rPr lang="fr-BE" dirty="0" err="1"/>
              <a:t>two</a:t>
            </a:r>
            <a:r>
              <a:rPr lang="fr-BE" dirty="0"/>
              <a:t> </a:t>
            </a:r>
            <a:r>
              <a:rPr lang="fr-BE" dirty="0" err="1"/>
              <a:t>ways</a:t>
            </a:r>
            <a:r>
              <a:rPr lang="fr-BE" dirty="0"/>
              <a:t> : </a:t>
            </a:r>
          </a:p>
          <a:p>
            <a:endParaRPr lang="fr-BE" dirty="0"/>
          </a:p>
          <a:p>
            <a:pPr marL="285750" indent="-285750">
              <a:buFontTx/>
              <a:buChar char="-"/>
            </a:pPr>
            <a:r>
              <a:rPr lang="fr-BE" b="1" dirty="0"/>
              <a:t>Method 1 </a:t>
            </a:r>
            <a:r>
              <a:rPr lang="fr-BE" dirty="0"/>
              <a:t>:</a:t>
            </a:r>
          </a:p>
          <a:p>
            <a:pPr marL="742950" lvl="1" indent="-285750">
              <a:buFontTx/>
              <a:buChar char="-"/>
            </a:pPr>
            <a:r>
              <a:rPr lang="fr-BE" dirty="0" err="1"/>
              <a:t>We</a:t>
            </a:r>
            <a:r>
              <a:rPr lang="fr-BE" dirty="0"/>
              <a:t> </a:t>
            </a:r>
            <a:r>
              <a:rPr lang="fr-BE" dirty="0" err="1"/>
              <a:t>define</a:t>
            </a:r>
            <a:r>
              <a:rPr lang="fr-BE" dirty="0"/>
              <a:t> a « Party » « X » or « Y » by </a:t>
            </a:r>
            <a:r>
              <a:rPr lang="fr-BE" dirty="0" err="1"/>
              <a:t>clicking</a:t>
            </a:r>
            <a:r>
              <a:rPr lang="fr-BE" dirty="0"/>
              <a:t> on « Parties », and </a:t>
            </a:r>
            <a:r>
              <a:rPr lang="fr-BE" dirty="0" err="1"/>
              <a:t>fill</a:t>
            </a:r>
            <a:r>
              <a:rPr lang="fr-BE" dirty="0"/>
              <a:t> </a:t>
            </a:r>
            <a:r>
              <a:rPr lang="fr-BE" dirty="0" err="1"/>
              <a:t>their</a:t>
            </a:r>
            <a:r>
              <a:rPr lang="fr-BE" dirty="0"/>
              <a:t> </a:t>
            </a:r>
            <a:r>
              <a:rPr lang="fr-BE" dirty="0" err="1"/>
              <a:t>properties</a:t>
            </a:r>
            <a:r>
              <a:rPr lang="fr-BE" dirty="0"/>
              <a:t> conformant </a:t>
            </a:r>
            <a:r>
              <a:rPr lang="fr-BE" dirty="0" err="1"/>
              <a:t>those</a:t>
            </a:r>
            <a:r>
              <a:rPr lang="fr-BE" dirty="0"/>
              <a:t> </a:t>
            </a:r>
            <a:r>
              <a:rPr lang="fr-BE" dirty="0" err="1"/>
              <a:t>inherited</a:t>
            </a:r>
            <a:r>
              <a:rPr lang="fr-BE" dirty="0"/>
              <a:t> by the </a:t>
            </a:r>
            <a:r>
              <a:rPr lang="fr-BE" dirty="0" err="1"/>
              <a:t>concrete</a:t>
            </a:r>
            <a:r>
              <a:rPr lang="fr-BE" dirty="0"/>
              <a:t> </a:t>
            </a:r>
            <a:r>
              <a:rPr lang="fr-BE" dirty="0" err="1"/>
              <a:t>entity</a:t>
            </a:r>
            <a:endParaRPr lang="fr-BE" dirty="0"/>
          </a:p>
          <a:p>
            <a:pPr marL="742950" lvl="1" indent="-285750">
              <a:buFontTx/>
              <a:buChar char="-"/>
            </a:pPr>
            <a:r>
              <a:rPr lang="fr-BE" dirty="0" err="1"/>
              <a:t>Subsequently</a:t>
            </a:r>
            <a:r>
              <a:rPr lang="fr-BE" dirty="0"/>
              <a:t>, </a:t>
            </a:r>
            <a:r>
              <a:rPr lang="fr-BE" dirty="0" err="1"/>
              <a:t>we</a:t>
            </a:r>
            <a:r>
              <a:rPr lang="fr-BE" dirty="0"/>
              <a:t> </a:t>
            </a:r>
            <a:r>
              <a:rPr lang="fr-BE" dirty="0" err="1"/>
              <a:t>define</a:t>
            </a:r>
            <a:r>
              <a:rPr lang="fr-BE" dirty="0"/>
              <a:t> :</a:t>
            </a:r>
          </a:p>
          <a:p>
            <a:pPr marL="742950" lvl="1" indent="-285750">
              <a:buFontTx/>
              <a:buChar char="-"/>
            </a:pPr>
            <a:r>
              <a:rPr lang="fr-BE" dirty="0"/>
              <a:t>The « </a:t>
            </a:r>
            <a:r>
              <a:rPr lang="fr-BE" dirty="0" err="1"/>
              <a:t>Company</a:t>
            </a:r>
            <a:r>
              <a:rPr lang="fr-BE" dirty="0"/>
              <a:t> » « X » by </a:t>
            </a:r>
            <a:r>
              <a:rPr lang="fr-BE" dirty="0" err="1"/>
              <a:t>referencing</a:t>
            </a:r>
            <a:r>
              <a:rPr lang="fr-BE" dirty="0"/>
              <a:t> </a:t>
            </a:r>
            <a:r>
              <a:rPr lang="fr-BE" dirty="0" err="1"/>
              <a:t>its</a:t>
            </a:r>
            <a:r>
              <a:rPr lang="fr-BE" dirty="0"/>
              <a:t> </a:t>
            </a:r>
            <a:r>
              <a:rPr lang="fr-BE" dirty="0" err="1"/>
              <a:t>corresponding</a:t>
            </a:r>
            <a:r>
              <a:rPr lang="fr-BE" dirty="0"/>
              <a:t> « Party » « X »</a:t>
            </a:r>
          </a:p>
          <a:p>
            <a:pPr marL="742950" lvl="1" indent="-285750">
              <a:buFontTx/>
              <a:buChar char="-"/>
            </a:pPr>
            <a:r>
              <a:rPr lang="fr-BE" dirty="0"/>
              <a:t>The « </a:t>
            </a:r>
            <a:r>
              <a:rPr lang="fr-BE" dirty="0" err="1"/>
              <a:t>Employee</a:t>
            </a:r>
            <a:r>
              <a:rPr lang="fr-BE" dirty="0"/>
              <a:t> » « Y » by </a:t>
            </a:r>
            <a:r>
              <a:rPr lang="fr-BE" dirty="0" err="1"/>
              <a:t>referencing</a:t>
            </a:r>
            <a:r>
              <a:rPr lang="fr-BE" dirty="0"/>
              <a:t> </a:t>
            </a:r>
            <a:r>
              <a:rPr lang="fr-BE" dirty="0" err="1"/>
              <a:t>its</a:t>
            </a:r>
            <a:r>
              <a:rPr lang="fr-BE" dirty="0"/>
              <a:t> </a:t>
            </a:r>
            <a:r>
              <a:rPr lang="fr-BE" dirty="0" err="1"/>
              <a:t>corresponding</a:t>
            </a:r>
            <a:r>
              <a:rPr lang="fr-BE" dirty="0"/>
              <a:t> « Party » « Y »</a:t>
            </a:r>
          </a:p>
          <a:p>
            <a:pPr marL="285750" indent="-285750">
              <a:buFontTx/>
              <a:buChar char="-"/>
            </a:pPr>
            <a:r>
              <a:rPr lang="fr-BE" b="1" dirty="0"/>
              <a:t>Method 2 </a:t>
            </a:r>
            <a:r>
              <a:rPr lang="fr-BE" dirty="0"/>
              <a:t>:</a:t>
            </a:r>
          </a:p>
          <a:p>
            <a:pPr marL="742950" lvl="1" indent="-285750">
              <a:buFontTx/>
              <a:buChar char="-"/>
            </a:pPr>
            <a:r>
              <a:rPr lang="fr-BE" dirty="0" err="1"/>
              <a:t>We</a:t>
            </a:r>
            <a:r>
              <a:rPr lang="fr-BE" dirty="0"/>
              <a:t> </a:t>
            </a:r>
            <a:r>
              <a:rPr lang="fr-BE" dirty="0" err="1"/>
              <a:t>define</a:t>
            </a:r>
            <a:r>
              <a:rPr lang="fr-BE" dirty="0"/>
              <a:t> a « Party » « X » or « Y » by </a:t>
            </a:r>
            <a:r>
              <a:rPr lang="fr-BE" dirty="0" err="1"/>
              <a:t>clicking</a:t>
            </a:r>
            <a:r>
              <a:rPr lang="fr-BE" dirty="0"/>
              <a:t> on « Parties », and </a:t>
            </a:r>
            <a:r>
              <a:rPr lang="fr-BE" dirty="0" err="1"/>
              <a:t>fill</a:t>
            </a:r>
            <a:r>
              <a:rPr lang="fr-BE" dirty="0"/>
              <a:t> </a:t>
            </a:r>
            <a:r>
              <a:rPr lang="fr-BE" dirty="0" err="1"/>
              <a:t>their</a:t>
            </a:r>
            <a:r>
              <a:rPr lang="fr-BE" dirty="0"/>
              <a:t> </a:t>
            </a:r>
            <a:r>
              <a:rPr lang="fr-BE" dirty="0" err="1"/>
              <a:t>properties</a:t>
            </a:r>
            <a:r>
              <a:rPr lang="fr-BE" dirty="0"/>
              <a:t> conformant </a:t>
            </a:r>
            <a:r>
              <a:rPr lang="fr-BE" dirty="0" err="1"/>
              <a:t>those</a:t>
            </a:r>
            <a:r>
              <a:rPr lang="fr-BE" dirty="0"/>
              <a:t> </a:t>
            </a:r>
            <a:r>
              <a:rPr lang="fr-BE" dirty="0" err="1"/>
              <a:t>inherited</a:t>
            </a:r>
            <a:r>
              <a:rPr lang="fr-BE" dirty="0"/>
              <a:t> by the </a:t>
            </a:r>
            <a:r>
              <a:rPr lang="fr-BE" dirty="0" err="1"/>
              <a:t>concrete</a:t>
            </a:r>
            <a:r>
              <a:rPr lang="fr-BE" dirty="0"/>
              <a:t> </a:t>
            </a:r>
            <a:r>
              <a:rPr lang="fr-BE" dirty="0" err="1"/>
              <a:t>entity</a:t>
            </a:r>
            <a:endParaRPr lang="fr-BE" dirty="0"/>
          </a:p>
          <a:p>
            <a:pPr marL="742950" lvl="1" indent="-285750">
              <a:buFontTx/>
              <a:buChar char="-"/>
            </a:pPr>
            <a:r>
              <a:rPr lang="fr-BE" dirty="0" err="1"/>
              <a:t>We</a:t>
            </a:r>
            <a:r>
              <a:rPr lang="fr-BE" dirty="0"/>
              <a:t> </a:t>
            </a:r>
            <a:r>
              <a:rPr lang="fr-BE" dirty="0" err="1"/>
              <a:t>define</a:t>
            </a:r>
            <a:r>
              <a:rPr lang="fr-BE" dirty="0"/>
              <a:t> the « </a:t>
            </a:r>
            <a:r>
              <a:rPr lang="fr-BE" dirty="0" err="1"/>
              <a:t>Company</a:t>
            </a:r>
            <a:r>
              <a:rPr lang="fr-BE" dirty="0"/>
              <a:t> » « X » by </a:t>
            </a:r>
            <a:r>
              <a:rPr lang="fr-BE" dirty="0" err="1"/>
              <a:t>clicking</a:t>
            </a:r>
            <a:r>
              <a:rPr lang="fr-BE" dirty="0"/>
              <a:t> on « </a:t>
            </a:r>
            <a:r>
              <a:rPr lang="fr-BE" dirty="0" err="1"/>
              <a:t>Companies</a:t>
            </a:r>
            <a:r>
              <a:rPr lang="fr-BE" dirty="0"/>
              <a:t> » and in </a:t>
            </a:r>
            <a:r>
              <a:rPr lang="fr-BE" dirty="0" err="1"/>
              <a:t>doing</a:t>
            </a:r>
            <a:r>
              <a:rPr lang="fr-BE" dirty="0"/>
              <a:t> </a:t>
            </a:r>
            <a:r>
              <a:rPr lang="fr-BE" dirty="0" err="1"/>
              <a:t>so</a:t>
            </a:r>
            <a:r>
              <a:rPr lang="fr-BE" dirty="0"/>
              <a:t> </a:t>
            </a:r>
            <a:r>
              <a:rPr lang="fr-BE" dirty="0" err="1"/>
              <a:t>we</a:t>
            </a:r>
            <a:r>
              <a:rPr lang="fr-BE" dirty="0"/>
              <a:t> </a:t>
            </a:r>
            <a:r>
              <a:rPr lang="fr-BE" dirty="0" err="1"/>
              <a:t>create</a:t>
            </a:r>
            <a:r>
              <a:rPr lang="fr-BE" dirty="0"/>
              <a:t> « Party » « X » in the process</a:t>
            </a:r>
          </a:p>
          <a:p>
            <a:pPr marL="742950" lvl="1" indent="-285750">
              <a:buFontTx/>
              <a:buChar char="-"/>
            </a:pPr>
            <a:r>
              <a:rPr lang="fr-BE" dirty="0" err="1"/>
              <a:t>We</a:t>
            </a:r>
            <a:r>
              <a:rPr lang="fr-BE" dirty="0"/>
              <a:t> </a:t>
            </a:r>
            <a:r>
              <a:rPr lang="fr-BE" dirty="0" err="1"/>
              <a:t>define</a:t>
            </a:r>
            <a:r>
              <a:rPr lang="fr-BE" dirty="0"/>
              <a:t> the « </a:t>
            </a:r>
            <a:r>
              <a:rPr lang="fr-BE" dirty="0" err="1"/>
              <a:t>Employee</a:t>
            </a:r>
            <a:r>
              <a:rPr lang="fr-BE" dirty="0"/>
              <a:t> » « Y » by </a:t>
            </a:r>
            <a:r>
              <a:rPr lang="fr-BE" dirty="0" err="1"/>
              <a:t>clicking</a:t>
            </a:r>
            <a:r>
              <a:rPr lang="fr-BE" dirty="0"/>
              <a:t> on «</a:t>
            </a:r>
            <a:r>
              <a:rPr lang="fr-BE" dirty="0" err="1"/>
              <a:t>Employees</a:t>
            </a:r>
            <a:r>
              <a:rPr lang="fr-BE" dirty="0"/>
              <a:t> » and in </a:t>
            </a:r>
            <a:r>
              <a:rPr lang="fr-BE" dirty="0" err="1"/>
              <a:t>doing</a:t>
            </a:r>
            <a:r>
              <a:rPr lang="fr-BE" dirty="0"/>
              <a:t> </a:t>
            </a:r>
            <a:r>
              <a:rPr lang="fr-BE" dirty="0" err="1"/>
              <a:t>so</a:t>
            </a:r>
            <a:r>
              <a:rPr lang="fr-BE" dirty="0"/>
              <a:t> </a:t>
            </a:r>
            <a:r>
              <a:rPr lang="fr-BE" dirty="0" err="1"/>
              <a:t>we</a:t>
            </a:r>
            <a:r>
              <a:rPr lang="fr-BE" dirty="0"/>
              <a:t> </a:t>
            </a:r>
            <a:r>
              <a:rPr lang="fr-BE" dirty="0" err="1"/>
              <a:t>create</a:t>
            </a:r>
            <a:r>
              <a:rPr lang="fr-BE" dirty="0"/>
              <a:t> « Party » « Y » in the process</a:t>
            </a:r>
          </a:p>
          <a:p>
            <a:pPr lvl="1"/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 err="1"/>
              <a:t>We</a:t>
            </a:r>
            <a:r>
              <a:rPr lang="fr-BE" dirty="0"/>
              <a:t> </a:t>
            </a:r>
            <a:r>
              <a:rPr lang="fr-BE" dirty="0" err="1"/>
              <a:t>will</a:t>
            </a:r>
            <a:r>
              <a:rPr lang="fr-BE" dirty="0"/>
              <a:t> use Method 1 for </a:t>
            </a:r>
            <a:r>
              <a:rPr lang="fr-BE" dirty="0" err="1"/>
              <a:t>defining</a:t>
            </a:r>
            <a:r>
              <a:rPr lang="fr-BE" dirty="0"/>
              <a:t> a « </a:t>
            </a:r>
            <a:r>
              <a:rPr lang="fr-BE" dirty="0" err="1"/>
              <a:t>Company</a:t>
            </a:r>
            <a:r>
              <a:rPr lang="fr-BE" dirty="0"/>
              <a:t> » COM01</a:t>
            </a:r>
          </a:p>
          <a:p>
            <a:pPr marL="285750" indent="-285750">
              <a:buFontTx/>
              <a:buChar char="-"/>
            </a:pPr>
            <a:r>
              <a:rPr lang="fr-BE" dirty="0" err="1"/>
              <a:t>We</a:t>
            </a:r>
            <a:r>
              <a:rPr lang="fr-BE" dirty="0"/>
              <a:t> </a:t>
            </a:r>
            <a:r>
              <a:rPr lang="fr-BE" dirty="0" err="1"/>
              <a:t>will</a:t>
            </a:r>
            <a:r>
              <a:rPr lang="fr-BE" dirty="0"/>
              <a:t> use Method 2 for </a:t>
            </a:r>
            <a:r>
              <a:rPr lang="fr-BE" dirty="0" err="1"/>
              <a:t>defining</a:t>
            </a:r>
            <a:r>
              <a:rPr lang="fr-BE" dirty="0"/>
              <a:t> an « </a:t>
            </a:r>
            <a:r>
              <a:rPr lang="fr-BE" dirty="0" err="1"/>
              <a:t>Employee</a:t>
            </a:r>
            <a:r>
              <a:rPr lang="fr-BE" dirty="0"/>
              <a:t> » EMP01 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9E10F58-FD9E-482C-A635-4A5385C79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59</a:t>
            </a:fld>
            <a:endParaRPr lang="en-B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437B79-0D54-4536-82F6-64EA99377E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20670" y="0"/>
            <a:ext cx="1819275" cy="291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7427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8F43331-7371-4FD4-ACD1-C8D34D824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Adding</a:t>
            </a:r>
            <a:r>
              <a:rPr lang="fr-BE" dirty="0"/>
              <a:t> « </a:t>
            </a:r>
            <a:r>
              <a:rPr lang="fr-BE" dirty="0" err="1"/>
              <a:t>Languages</a:t>
            </a:r>
            <a:r>
              <a:rPr lang="fr-BE" dirty="0"/>
              <a:t> »</a:t>
            </a:r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F05DE2-1634-4EC8-A8A5-A3F708F60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6</a:t>
            </a:fld>
            <a:endParaRPr lang="en-BE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432C7C5-FB45-403F-9438-4A0A64B7BEA0}"/>
              </a:ext>
            </a:extLst>
          </p:cNvPr>
          <p:cNvSpPr txBox="1"/>
          <p:nvPr/>
        </p:nvSpPr>
        <p:spPr>
          <a:xfrm>
            <a:off x="838200" y="1040860"/>
            <a:ext cx="9834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/>
              <a:t>This </a:t>
            </a:r>
            <a:r>
              <a:rPr lang="fr-BE" dirty="0" err="1"/>
              <a:t>wizard</a:t>
            </a:r>
            <a:r>
              <a:rPr lang="fr-BE" dirty="0"/>
              <a:t> </a:t>
            </a:r>
            <a:r>
              <a:rPr lang="fr-BE" dirty="0" err="1"/>
              <a:t>allows</a:t>
            </a:r>
            <a:r>
              <a:rPr lang="fr-BE" dirty="0"/>
              <a:t> to </a:t>
            </a:r>
            <a:r>
              <a:rPr lang="fr-BE" dirty="0" err="1"/>
              <a:t>define</a:t>
            </a:r>
            <a:r>
              <a:rPr lang="fr-BE" dirty="0"/>
              <a:t> new </a:t>
            </a:r>
            <a:r>
              <a:rPr lang="fr-BE" dirty="0" err="1"/>
              <a:t>languages</a:t>
            </a:r>
            <a:endParaRPr lang="en-B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ACD727-5611-459C-A93C-70C45435BC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42643"/>
            <a:ext cx="6068438" cy="27988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BCC1A09-A23F-4AB3-AB8B-F97AB1B92D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3700" y="0"/>
            <a:ext cx="1638300" cy="20764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18D74B4-BBCE-46F4-86C9-7353BFAA5397}"/>
              </a:ext>
            </a:extLst>
          </p:cNvPr>
          <p:cNvSpPr txBox="1"/>
          <p:nvPr/>
        </p:nvSpPr>
        <p:spPr>
          <a:xfrm>
            <a:off x="838200" y="4673972"/>
            <a:ext cx="9045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/>
              <a:t>If </a:t>
            </a:r>
            <a:r>
              <a:rPr lang="fr-BE" dirty="0" err="1"/>
              <a:t>languages</a:t>
            </a:r>
            <a:r>
              <a:rPr lang="fr-BE" dirty="0"/>
              <a:t> </a:t>
            </a:r>
            <a:r>
              <a:rPr lang="fr-BE" dirty="0" err="1"/>
              <a:t>should</a:t>
            </a:r>
            <a:r>
              <a:rPr lang="fr-BE" dirty="0"/>
              <a:t> </a:t>
            </a:r>
            <a:r>
              <a:rPr lang="fr-BE" dirty="0" err="1"/>
              <a:t>be</a:t>
            </a:r>
            <a:r>
              <a:rPr lang="fr-BE" dirty="0"/>
              <a:t> </a:t>
            </a:r>
            <a:r>
              <a:rPr lang="fr-BE" dirty="0" err="1"/>
              <a:t>added</a:t>
            </a:r>
            <a:r>
              <a:rPr lang="fr-BE" dirty="0"/>
              <a:t> </a:t>
            </a:r>
            <a:r>
              <a:rPr lang="fr-BE" dirty="0" err="1"/>
              <a:t>later</a:t>
            </a:r>
            <a:r>
              <a:rPr lang="fr-BE" dirty="0"/>
              <a:t> on, </a:t>
            </a:r>
            <a:r>
              <a:rPr lang="fr-BE" dirty="0" err="1"/>
              <a:t>we</a:t>
            </a:r>
            <a:r>
              <a:rPr lang="fr-BE" dirty="0"/>
              <a:t> can </a:t>
            </a:r>
            <a:r>
              <a:rPr lang="fr-BE" dirty="0" err="1"/>
              <a:t>access</a:t>
            </a:r>
            <a:r>
              <a:rPr lang="fr-BE" dirty="0"/>
              <a:t> the menu item « </a:t>
            </a:r>
            <a:r>
              <a:rPr lang="fr-BE" dirty="0" err="1"/>
              <a:t>Languages</a:t>
            </a:r>
            <a:r>
              <a:rPr lang="fr-BE" dirty="0"/>
              <a:t> »</a:t>
            </a:r>
            <a:endParaRPr lang="en-BE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8D44E0B-9296-4B4C-B35A-05A3DA29F47B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84751055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ABBF0-44BB-4BD7-BF73-1C1B53AB8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« </a:t>
            </a:r>
            <a:r>
              <a:rPr lang="fr-BE" dirty="0" err="1"/>
              <a:t>Company</a:t>
            </a:r>
            <a:r>
              <a:rPr lang="fr-BE" dirty="0"/>
              <a:t> »</a:t>
            </a:r>
            <a:endParaRPr lang="en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1F6C72-C658-4857-8FBB-0845A5C6C0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965160-CF73-4DA4-A0EC-77329920E3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60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19104327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9852E-91E3-4B57-B31D-FD4232397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Modules - Activation</a:t>
            </a:r>
            <a:endParaRPr lang="en-BE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0A99779-E3F1-4F40-B9F3-1B432100AAB6}"/>
              </a:ext>
            </a:extLst>
          </p:cNvPr>
          <p:cNvSpPr txBox="1"/>
          <p:nvPr/>
        </p:nvSpPr>
        <p:spPr>
          <a:xfrm>
            <a:off x="838200" y="999067"/>
            <a:ext cx="6329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 err="1"/>
              <a:t>We</a:t>
            </a:r>
            <a:r>
              <a:rPr lang="fr-BE" dirty="0"/>
              <a:t> </a:t>
            </a:r>
            <a:r>
              <a:rPr lang="fr-BE" dirty="0" err="1"/>
              <a:t>ensure</a:t>
            </a:r>
            <a:r>
              <a:rPr lang="fr-BE" dirty="0"/>
              <a:t> </a:t>
            </a:r>
            <a:r>
              <a:rPr lang="fr-BE" dirty="0" err="1"/>
              <a:t>that</a:t>
            </a:r>
            <a:r>
              <a:rPr lang="fr-BE" dirty="0"/>
              <a:t> all « </a:t>
            </a:r>
            <a:r>
              <a:rPr lang="fr-BE" dirty="0" err="1"/>
              <a:t>Company</a:t>
            </a:r>
            <a:r>
              <a:rPr lang="fr-BE" dirty="0"/>
              <a:t> » modules are </a:t>
            </a:r>
            <a:r>
              <a:rPr lang="fr-BE" dirty="0" err="1"/>
              <a:t>activated</a:t>
            </a:r>
            <a:endParaRPr lang="en-BE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3F05341-F682-4ABD-BA2D-AB97FF231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0925" y="0"/>
            <a:ext cx="4791075" cy="1590675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B50E8C-F673-44E1-8A4A-508A72CDF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61</a:t>
            </a:fld>
            <a:endParaRPr lang="en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59FA5B-ABD5-4B3F-ABEC-3CCD67BCF1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540152"/>
            <a:ext cx="5362575" cy="22955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81C87DB-6035-4EC7-97EA-647A82216C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5970" y="1955800"/>
            <a:ext cx="5105400" cy="176212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BF201D5-BA48-471B-AFBE-B241E576C9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4236760"/>
            <a:ext cx="4343400" cy="2162175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B0910DB7-774B-4971-B4C2-4F566CBC643A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4329516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9852E-91E3-4B57-B31D-FD4232397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Modules - Activation - </a:t>
            </a:r>
            <a:r>
              <a:rPr lang="fr-BE" dirty="0" err="1"/>
              <a:t>Summary</a:t>
            </a:r>
            <a:r>
              <a:rPr lang="fr-BE" dirty="0"/>
              <a:t> State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B50E8C-F673-44E1-8A4A-508A72CDF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62</a:t>
            </a:fld>
            <a:endParaRPr lang="en-BE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0910DB7-774B-4971-B4C2-4F566CBC643A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66E951-103C-49A5-A0A8-C9DFFD3CDA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96462"/>
            <a:ext cx="8258175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91668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9852E-91E3-4B57-B31D-FD4232397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Modules - Activation </a:t>
            </a:r>
            <a:endParaRPr lang="en-B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AE8CC4-D273-49FB-9639-1F3FD8D97C9B}"/>
              </a:ext>
            </a:extLst>
          </p:cNvPr>
          <p:cNvSpPr txBox="1"/>
          <p:nvPr/>
        </p:nvSpPr>
        <p:spPr>
          <a:xfrm>
            <a:off x="838200" y="1116187"/>
            <a:ext cx="690782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BE" dirty="0" err="1"/>
              <a:t>Activating</a:t>
            </a:r>
            <a:r>
              <a:rPr lang="fr-BE" dirty="0"/>
              <a:t> the « </a:t>
            </a:r>
            <a:r>
              <a:rPr lang="fr-BE" dirty="0" err="1"/>
              <a:t>Company</a:t>
            </a:r>
            <a:r>
              <a:rPr lang="fr-BE" dirty="0"/>
              <a:t> » modules </a:t>
            </a:r>
            <a:r>
              <a:rPr lang="fr-BE" dirty="0" err="1"/>
              <a:t>creates</a:t>
            </a:r>
            <a:r>
              <a:rPr lang="fr-BE" dirty="0"/>
              <a:t> the Menu </a:t>
            </a:r>
            <a:r>
              <a:rPr lang="fr-BE" dirty="0" err="1"/>
              <a:t>Tree</a:t>
            </a:r>
            <a:r>
              <a:rPr lang="fr-BE" dirty="0"/>
              <a:t> Items for « </a:t>
            </a:r>
            <a:r>
              <a:rPr lang="fr-BE" dirty="0" err="1"/>
              <a:t>Company</a:t>
            </a:r>
            <a:r>
              <a:rPr lang="fr-BE" dirty="0"/>
              <a:t> » as </a:t>
            </a:r>
            <a:r>
              <a:rPr lang="fr-BE" dirty="0" err="1"/>
              <a:t>well</a:t>
            </a:r>
            <a:r>
              <a:rPr lang="fr-BE" dirty="0"/>
              <a:t> as « </a:t>
            </a:r>
            <a:r>
              <a:rPr lang="fr-BE" dirty="0" err="1"/>
              <a:t>Employee</a:t>
            </a:r>
            <a:r>
              <a:rPr lang="fr-BE" dirty="0"/>
              <a:t> »</a:t>
            </a:r>
          </a:p>
          <a:p>
            <a:pPr marL="285750" indent="-285750">
              <a:buFontTx/>
              <a:buChar char="-"/>
            </a:pPr>
            <a:r>
              <a:rPr lang="fr-BE" dirty="0" err="1"/>
              <a:t>When</a:t>
            </a:r>
            <a:r>
              <a:rPr lang="fr-BE" dirty="0"/>
              <a:t> an </a:t>
            </a:r>
            <a:r>
              <a:rPr lang="fr-BE" dirty="0" err="1"/>
              <a:t>indented</a:t>
            </a:r>
            <a:r>
              <a:rPr lang="fr-BE" dirty="0"/>
              <a:t> Menu </a:t>
            </a:r>
            <a:r>
              <a:rPr lang="fr-BE" dirty="0" err="1"/>
              <a:t>Tree</a:t>
            </a:r>
            <a:r>
              <a:rPr lang="fr-BE" dirty="0"/>
              <a:t> Item construction </a:t>
            </a:r>
            <a:r>
              <a:rPr lang="fr-BE" dirty="0" err="1"/>
              <a:t>exists</a:t>
            </a:r>
            <a:r>
              <a:rPr lang="fr-BE" dirty="0"/>
              <a:t>, </a:t>
            </a:r>
            <a:r>
              <a:rPr lang="fr-BE" dirty="0" err="1"/>
              <a:t>it</a:t>
            </a:r>
            <a:r>
              <a:rPr lang="fr-BE" dirty="0"/>
              <a:t> </a:t>
            </a:r>
            <a:r>
              <a:rPr lang="fr-BE" dirty="0" err="1"/>
              <a:t>means</a:t>
            </a:r>
            <a:r>
              <a:rPr lang="fr-BE" dirty="0"/>
              <a:t> </a:t>
            </a:r>
            <a:r>
              <a:rPr lang="fr-BE" dirty="0" err="1"/>
              <a:t>that</a:t>
            </a:r>
            <a:r>
              <a:rPr lang="fr-BE" dirty="0"/>
              <a:t> e.g. « </a:t>
            </a:r>
            <a:r>
              <a:rPr lang="fr-BE" dirty="0" err="1"/>
              <a:t>Companies</a:t>
            </a:r>
            <a:r>
              <a:rPr lang="fr-BE" dirty="0"/>
              <a:t> » can </a:t>
            </a:r>
            <a:r>
              <a:rPr lang="fr-BE" dirty="0" err="1"/>
              <a:t>be</a:t>
            </a:r>
            <a:r>
              <a:rPr lang="fr-BE" dirty="0"/>
              <a:t> </a:t>
            </a:r>
            <a:r>
              <a:rPr lang="fr-BE" dirty="0" err="1"/>
              <a:t>displayed</a:t>
            </a:r>
            <a:r>
              <a:rPr lang="fr-BE" dirty="0"/>
              <a:t> as a </a:t>
            </a:r>
            <a:r>
              <a:rPr lang="fr-BE" dirty="0" err="1"/>
              <a:t>tree</a:t>
            </a:r>
            <a:r>
              <a:rPr lang="fr-BE" dirty="0"/>
              <a:t> of « </a:t>
            </a:r>
            <a:r>
              <a:rPr lang="fr-BE" dirty="0" err="1"/>
              <a:t>Companies</a:t>
            </a:r>
            <a:r>
              <a:rPr lang="fr-BE" dirty="0"/>
              <a:t> » as </a:t>
            </a:r>
            <a:r>
              <a:rPr lang="fr-BE" dirty="0" err="1"/>
              <a:t>well</a:t>
            </a:r>
            <a:r>
              <a:rPr lang="fr-BE" dirty="0"/>
              <a:t> as a </a:t>
            </a:r>
            <a:r>
              <a:rPr lang="fr-BE" dirty="0" err="1"/>
              <a:t>list</a:t>
            </a:r>
            <a:r>
              <a:rPr lang="fr-BE" dirty="0"/>
              <a:t>.</a:t>
            </a:r>
          </a:p>
          <a:p>
            <a:pPr marL="742950" lvl="1" indent="-285750">
              <a:buFontTx/>
              <a:buChar char="-"/>
            </a:pPr>
            <a:r>
              <a:rPr lang="fr-BE" dirty="0"/>
              <a:t>The top </a:t>
            </a:r>
            <a:r>
              <a:rPr lang="fr-BE" dirty="0" err="1"/>
              <a:t>level</a:t>
            </a:r>
            <a:r>
              <a:rPr lang="fr-BE" dirty="0"/>
              <a:t> « </a:t>
            </a:r>
            <a:r>
              <a:rPr lang="fr-BE" dirty="0" err="1"/>
              <a:t>Company</a:t>
            </a:r>
            <a:r>
              <a:rPr lang="fr-BE" dirty="0"/>
              <a:t> » menu </a:t>
            </a:r>
            <a:r>
              <a:rPr lang="fr-BE" dirty="0" err="1"/>
              <a:t>will</a:t>
            </a:r>
            <a:r>
              <a:rPr lang="fr-BE" dirty="0"/>
              <a:t> display the « </a:t>
            </a:r>
            <a:r>
              <a:rPr lang="fr-BE" dirty="0" err="1"/>
              <a:t>Companies</a:t>
            </a:r>
            <a:r>
              <a:rPr lang="fr-BE" dirty="0"/>
              <a:t> » in a </a:t>
            </a:r>
            <a:r>
              <a:rPr lang="fr-BE" dirty="0" err="1"/>
              <a:t>tree</a:t>
            </a:r>
            <a:r>
              <a:rPr lang="fr-BE" dirty="0"/>
              <a:t> </a:t>
            </a:r>
            <a:r>
              <a:rPr lang="fr-BE" dirty="0" err="1"/>
              <a:t>manner</a:t>
            </a:r>
            <a:r>
              <a:rPr lang="fr-BE" dirty="0"/>
              <a:t>.</a:t>
            </a:r>
          </a:p>
          <a:p>
            <a:pPr marL="742950" lvl="1" indent="-285750">
              <a:buFontTx/>
              <a:buChar char="-"/>
            </a:pPr>
            <a:r>
              <a:rPr lang="fr-BE" dirty="0"/>
              <a:t>The </a:t>
            </a:r>
            <a:r>
              <a:rPr lang="fr-BE" dirty="0" err="1"/>
              <a:t>bottom</a:t>
            </a:r>
            <a:r>
              <a:rPr lang="fr-BE" dirty="0"/>
              <a:t> </a:t>
            </a:r>
            <a:r>
              <a:rPr lang="fr-BE" dirty="0" err="1"/>
              <a:t>level</a:t>
            </a:r>
            <a:r>
              <a:rPr lang="fr-BE" dirty="0"/>
              <a:t> « </a:t>
            </a:r>
            <a:r>
              <a:rPr lang="fr-BE" dirty="0" err="1"/>
              <a:t>Company</a:t>
            </a:r>
            <a:r>
              <a:rPr lang="fr-BE" dirty="0"/>
              <a:t> » </a:t>
            </a:r>
            <a:r>
              <a:rPr lang="fr-BE" dirty="0" err="1"/>
              <a:t>will</a:t>
            </a:r>
            <a:r>
              <a:rPr lang="fr-BE" dirty="0"/>
              <a:t> display the « </a:t>
            </a:r>
            <a:r>
              <a:rPr lang="fr-BE" dirty="0" err="1"/>
              <a:t>Companies</a:t>
            </a:r>
            <a:r>
              <a:rPr lang="fr-BE" dirty="0"/>
              <a:t> » in a </a:t>
            </a:r>
            <a:r>
              <a:rPr lang="fr-BE" dirty="0" err="1"/>
              <a:t>list</a:t>
            </a:r>
            <a:r>
              <a:rPr lang="fr-BE" dirty="0"/>
              <a:t> </a:t>
            </a:r>
            <a:r>
              <a:rPr lang="fr-BE" dirty="0" err="1"/>
              <a:t>manner</a:t>
            </a:r>
            <a:r>
              <a:rPr lang="fr-BE" dirty="0"/>
              <a:t>.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65CC06D-5197-4432-B885-39CB0394A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63</a:t>
            </a:fld>
            <a:endParaRPr lang="en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342CA45-A867-4721-A730-81B33CDD37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2429" y="76252"/>
            <a:ext cx="1524000" cy="128587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25897C2-E7CE-46A3-8837-43751FDADAC3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90423729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9852E-91E3-4B57-B31D-FD4232397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Create</a:t>
            </a:r>
            <a:r>
              <a:rPr lang="fr-BE" dirty="0"/>
              <a:t> « </a:t>
            </a:r>
            <a:r>
              <a:rPr lang="fr-BE" dirty="0" err="1"/>
              <a:t>Company</a:t>
            </a:r>
            <a:r>
              <a:rPr lang="fr-BE" dirty="0"/>
              <a:t> » COM01	</a:t>
            </a:r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2CCC2B-B423-4D6A-8B41-6A7DD0B33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64</a:t>
            </a:fld>
            <a:endParaRPr lang="en-B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F4B29A6-942C-48D3-AE7D-0CF9087617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30021"/>
            <a:ext cx="6380345" cy="301565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7F3F60D-B174-4BBD-BBB8-FEA8B0A8DA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048383"/>
            <a:ext cx="6380345" cy="2384733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680E6B48-D682-4756-A5DA-4F34F171CD78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E6C58C8-40B3-4F1D-A96B-68468A1EC713}"/>
              </a:ext>
            </a:extLst>
          </p:cNvPr>
          <p:cNvSpPr txBox="1"/>
          <p:nvPr/>
        </p:nvSpPr>
        <p:spPr>
          <a:xfrm>
            <a:off x="7397261" y="930021"/>
            <a:ext cx="47273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b="1" dirty="0" err="1"/>
              <a:t>Step</a:t>
            </a:r>
            <a:r>
              <a:rPr lang="fr-BE" b="1" dirty="0"/>
              <a:t> 1</a:t>
            </a:r>
          </a:p>
          <a:p>
            <a:r>
              <a:rPr lang="fr-BE" dirty="0" err="1"/>
              <a:t>Create</a:t>
            </a:r>
            <a:r>
              <a:rPr lang="fr-BE" dirty="0"/>
              <a:t> the « Party » COM01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3BBB833-EBBF-4D09-9D58-C9520D5C88DC}"/>
              </a:ext>
            </a:extLst>
          </p:cNvPr>
          <p:cNvSpPr txBox="1"/>
          <p:nvPr/>
        </p:nvSpPr>
        <p:spPr>
          <a:xfrm>
            <a:off x="7397261" y="3945676"/>
            <a:ext cx="45632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b="1" dirty="0" err="1"/>
              <a:t>Step</a:t>
            </a:r>
            <a:r>
              <a:rPr lang="fr-BE" b="1" dirty="0"/>
              <a:t> 2</a:t>
            </a:r>
            <a:br>
              <a:rPr lang="fr-BE" dirty="0"/>
            </a:br>
            <a:r>
              <a:rPr lang="fr-BE" dirty="0" err="1"/>
              <a:t>Create</a:t>
            </a:r>
            <a:r>
              <a:rPr lang="fr-BE" dirty="0"/>
              <a:t> the </a:t>
            </a:r>
            <a:r>
              <a:rPr lang="fr-BE" dirty="0" err="1"/>
              <a:t>concrete</a:t>
            </a:r>
            <a:r>
              <a:rPr lang="fr-BE" dirty="0"/>
              <a:t> « </a:t>
            </a:r>
            <a:r>
              <a:rPr lang="fr-BE" dirty="0" err="1"/>
              <a:t>Company</a:t>
            </a:r>
            <a:r>
              <a:rPr lang="fr-BE" dirty="0"/>
              <a:t> » </a:t>
            </a:r>
            <a:r>
              <a:rPr lang="fr-BE" dirty="0" err="1"/>
              <a:t>entity</a:t>
            </a:r>
            <a:r>
              <a:rPr lang="fr-BE" dirty="0"/>
              <a:t> COM01 </a:t>
            </a:r>
            <a:r>
              <a:rPr lang="fr-BE" dirty="0" err="1"/>
              <a:t>that</a:t>
            </a:r>
            <a:r>
              <a:rPr lang="fr-BE" dirty="0"/>
              <a:t> </a:t>
            </a:r>
            <a:r>
              <a:rPr lang="fr-BE" dirty="0" err="1"/>
              <a:t>references</a:t>
            </a:r>
            <a:r>
              <a:rPr lang="fr-BE" dirty="0"/>
              <a:t> the abstract « Party » </a:t>
            </a:r>
            <a:r>
              <a:rPr lang="fr-BE" dirty="0" err="1"/>
              <a:t>entity</a:t>
            </a:r>
            <a:r>
              <a:rPr lang="fr-BE" dirty="0"/>
              <a:t> COM01</a:t>
            </a:r>
          </a:p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45920034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ABBF0-44BB-4BD7-BF73-1C1B53AB8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« </a:t>
            </a:r>
            <a:r>
              <a:rPr lang="fr-BE" dirty="0" err="1"/>
              <a:t>Employee</a:t>
            </a:r>
            <a:r>
              <a:rPr lang="fr-BE" dirty="0"/>
              <a:t> »</a:t>
            </a:r>
            <a:endParaRPr lang="en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1F6C72-C658-4857-8FBB-0845A5C6C0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E8B5D3-301D-46EE-AA40-815972FA3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65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1509122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9852E-91E3-4B57-B31D-FD4232397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Modules - Activation</a:t>
            </a:r>
            <a:endParaRPr lang="en-BE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0A99779-E3F1-4F40-B9F3-1B432100AAB6}"/>
              </a:ext>
            </a:extLst>
          </p:cNvPr>
          <p:cNvSpPr txBox="1"/>
          <p:nvPr/>
        </p:nvSpPr>
        <p:spPr>
          <a:xfrm>
            <a:off x="838199" y="999067"/>
            <a:ext cx="109522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BE" dirty="0"/>
              <a:t>By </a:t>
            </a:r>
            <a:r>
              <a:rPr lang="fr-BE" dirty="0" err="1"/>
              <a:t>activating</a:t>
            </a:r>
            <a:r>
              <a:rPr lang="fr-BE" dirty="0"/>
              <a:t> the « </a:t>
            </a:r>
            <a:r>
              <a:rPr lang="fr-BE" dirty="0" err="1"/>
              <a:t>Company</a:t>
            </a:r>
            <a:r>
              <a:rPr lang="fr-BE" dirty="0"/>
              <a:t> » modules, </a:t>
            </a:r>
            <a:r>
              <a:rPr lang="fr-BE" dirty="0" err="1"/>
              <a:t>both</a:t>
            </a:r>
            <a:r>
              <a:rPr lang="fr-BE" dirty="0"/>
              <a:t> the « </a:t>
            </a:r>
            <a:r>
              <a:rPr lang="fr-BE" dirty="0" err="1"/>
              <a:t>Company</a:t>
            </a:r>
            <a:r>
              <a:rPr lang="fr-BE" dirty="0"/>
              <a:t> » and « </a:t>
            </a:r>
            <a:r>
              <a:rPr lang="fr-BE" dirty="0" err="1"/>
              <a:t>Employee</a:t>
            </a:r>
            <a:r>
              <a:rPr lang="fr-BE" dirty="0"/>
              <a:t> » parties are made </a:t>
            </a:r>
            <a:r>
              <a:rPr lang="fr-BE" dirty="0" err="1"/>
              <a:t>available</a:t>
            </a:r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/>
              <a:t>There are no « </a:t>
            </a:r>
            <a:r>
              <a:rPr lang="fr-BE" dirty="0" err="1"/>
              <a:t>Employee</a:t>
            </a:r>
            <a:r>
              <a:rPr lang="fr-BE" dirty="0"/>
              <a:t> » modules to </a:t>
            </a:r>
            <a:r>
              <a:rPr lang="fr-BE" dirty="0" err="1"/>
              <a:t>activate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B50E8C-F673-44E1-8A4A-508A72CDF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66</a:t>
            </a:fld>
            <a:endParaRPr lang="en-BE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0910DB7-774B-4971-B4C2-4F566CBC643A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21879437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9852E-91E3-4B57-B31D-FD4232397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Creating</a:t>
            </a:r>
            <a:r>
              <a:rPr lang="fr-BE" dirty="0"/>
              <a:t> « </a:t>
            </a:r>
            <a:r>
              <a:rPr lang="fr-BE" dirty="0" err="1"/>
              <a:t>Employee</a:t>
            </a:r>
            <a:r>
              <a:rPr lang="fr-BE" dirty="0"/>
              <a:t> » EMP01</a:t>
            </a:r>
            <a:endParaRPr lang="en-B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E1C5692-7262-437A-B7D0-15DEBF9979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6075" y="0"/>
            <a:ext cx="1695450" cy="154305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B89FBA-26BA-4A34-8B8A-CA79A4341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67</a:t>
            </a:fld>
            <a:endParaRPr lang="en-BE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0962DD5-3F1D-4D95-9F07-4035C06535E9}"/>
              </a:ext>
            </a:extLst>
          </p:cNvPr>
          <p:cNvSpPr txBox="1"/>
          <p:nvPr/>
        </p:nvSpPr>
        <p:spPr>
          <a:xfrm>
            <a:off x="6334125" y="2983565"/>
            <a:ext cx="55706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BE" dirty="0" err="1"/>
              <a:t>We</a:t>
            </a:r>
            <a:r>
              <a:rPr lang="fr-BE" dirty="0"/>
              <a:t> </a:t>
            </a:r>
            <a:r>
              <a:rPr lang="fr-BE" dirty="0" err="1"/>
              <a:t>create</a:t>
            </a:r>
            <a:r>
              <a:rPr lang="fr-BE" dirty="0"/>
              <a:t> « </a:t>
            </a:r>
            <a:r>
              <a:rPr lang="fr-BE" dirty="0" err="1"/>
              <a:t>Employee</a:t>
            </a:r>
            <a:r>
              <a:rPr lang="fr-BE" dirty="0"/>
              <a:t> » EMP01</a:t>
            </a:r>
          </a:p>
          <a:p>
            <a:pPr marL="285750" indent="-285750">
              <a:buFontTx/>
              <a:buChar char="-"/>
            </a:pPr>
            <a:r>
              <a:rPr lang="fr-BE" dirty="0"/>
              <a:t>In the process, </a:t>
            </a:r>
          </a:p>
          <a:p>
            <a:pPr marL="742950" lvl="1" indent="-285750">
              <a:buFontTx/>
              <a:buChar char="-"/>
            </a:pPr>
            <a:r>
              <a:rPr lang="fr-BE" dirty="0" err="1"/>
              <a:t>We</a:t>
            </a:r>
            <a:r>
              <a:rPr lang="fr-BE" dirty="0"/>
              <a:t> </a:t>
            </a:r>
            <a:r>
              <a:rPr lang="fr-BE" dirty="0" err="1"/>
              <a:t>create</a:t>
            </a:r>
            <a:r>
              <a:rPr lang="fr-BE" dirty="0"/>
              <a:t> </a:t>
            </a:r>
            <a:r>
              <a:rPr lang="fr-BE" dirty="0" err="1"/>
              <a:t>its</a:t>
            </a:r>
            <a:r>
              <a:rPr lang="fr-BE" dirty="0"/>
              <a:t> </a:t>
            </a:r>
            <a:r>
              <a:rPr lang="fr-BE" dirty="0" err="1"/>
              <a:t>corresponding</a:t>
            </a:r>
            <a:r>
              <a:rPr lang="fr-BE" dirty="0"/>
              <a:t> « Party » EMP01</a:t>
            </a:r>
          </a:p>
          <a:p>
            <a:pPr marL="742950" lvl="1" indent="-285750">
              <a:buFontTx/>
              <a:buChar char="-"/>
            </a:pPr>
            <a:r>
              <a:rPr lang="fr-BE" dirty="0" err="1"/>
              <a:t>We</a:t>
            </a:r>
            <a:r>
              <a:rPr lang="fr-BE" dirty="0"/>
              <a:t> </a:t>
            </a:r>
            <a:r>
              <a:rPr lang="fr-BE" dirty="0" err="1"/>
              <a:t>reference</a:t>
            </a:r>
            <a:r>
              <a:rPr lang="fr-BE" dirty="0"/>
              <a:t> the </a:t>
            </a:r>
            <a:r>
              <a:rPr lang="fr-BE" dirty="0" err="1"/>
              <a:t>existing</a:t>
            </a:r>
            <a:r>
              <a:rPr lang="fr-BE" dirty="0"/>
              <a:t> « </a:t>
            </a:r>
            <a:r>
              <a:rPr lang="fr-BE" dirty="0" err="1"/>
              <a:t>Company</a:t>
            </a:r>
            <a:r>
              <a:rPr lang="fr-BE" dirty="0"/>
              <a:t> » COM01</a:t>
            </a:r>
            <a:endParaRPr lang="en-BE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4D15878-AB96-4FB7-AF20-7858FB5F1F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983565"/>
            <a:ext cx="5114925" cy="292417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BD68B52-483D-4EE9-B3F5-BA4005C942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021373"/>
            <a:ext cx="5495925" cy="169545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D2B36B71-BD05-4F1A-A4D1-122CFE20E830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45049030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9852E-91E3-4B57-B31D-FD4232397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Creating</a:t>
            </a:r>
            <a:r>
              <a:rPr lang="fr-BE" dirty="0"/>
              <a:t> « </a:t>
            </a:r>
            <a:r>
              <a:rPr lang="fr-BE" dirty="0" err="1"/>
              <a:t>Employee</a:t>
            </a:r>
            <a:r>
              <a:rPr lang="fr-BE" dirty="0"/>
              <a:t> » EMP01</a:t>
            </a:r>
            <a:endParaRPr lang="en-B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E1C5692-7262-437A-B7D0-15DEBF9979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6075" y="0"/>
            <a:ext cx="1695450" cy="154305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B89FBA-26BA-4A34-8B8A-CA79A4341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68</a:t>
            </a:fld>
            <a:endParaRPr lang="en-BE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D5AD8F64-4F3F-4D0A-86FF-D7C580B282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021373"/>
            <a:ext cx="3295650" cy="182880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D2B36B71-BD05-4F1A-A4D1-122CFE20E830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A2F77B9E-4835-4359-A426-14B0135756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3925" y="2927839"/>
            <a:ext cx="6419850" cy="36576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E2A7081-702E-41CE-B38C-15F803CEB599}"/>
              </a:ext>
            </a:extLst>
          </p:cNvPr>
          <p:cNvSpPr txBox="1"/>
          <p:nvPr/>
        </p:nvSpPr>
        <p:spPr>
          <a:xfrm>
            <a:off x="4404945" y="1021373"/>
            <a:ext cx="60139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BE" dirty="0"/>
              <a:t>The « </a:t>
            </a:r>
            <a:r>
              <a:rPr lang="fr-BE" dirty="0" err="1"/>
              <a:t>Employee</a:t>
            </a:r>
            <a:r>
              <a:rPr lang="fr-BE" dirty="0"/>
              <a:t> » </a:t>
            </a:r>
            <a:r>
              <a:rPr lang="fr-BE" dirty="0" err="1"/>
              <a:t>appears</a:t>
            </a:r>
            <a:r>
              <a:rPr lang="fr-BE" dirty="0"/>
              <a:t> </a:t>
            </a:r>
            <a:r>
              <a:rPr lang="fr-BE" dirty="0" err="1"/>
              <a:t>now</a:t>
            </a:r>
            <a:r>
              <a:rPr lang="fr-BE" dirty="0"/>
              <a:t> </a:t>
            </a:r>
          </a:p>
          <a:p>
            <a:pPr marL="742950" lvl="1" indent="-285750">
              <a:buFontTx/>
              <a:buChar char="-"/>
            </a:pPr>
            <a:r>
              <a:rPr lang="fr-BE" dirty="0"/>
              <a:t>In the </a:t>
            </a:r>
            <a:r>
              <a:rPr lang="fr-BE" dirty="0" err="1"/>
              <a:t>list</a:t>
            </a:r>
            <a:r>
              <a:rPr lang="fr-BE" dirty="0"/>
              <a:t> of </a:t>
            </a:r>
            <a:r>
              <a:rPr lang="fr-BE" dirty="0" err="1"/>
              <a:t>employees</a:t>
            </a:r>
            <a:endParaRPr lang="fr-BE" dirty="0"/>
          </a:p>
          <a:p>
            <a:pPr marL="742950" lvl="1" indent="-285750">
              <a:buFontTx/>
              <a:buChar char="-"/>
            </a:pPr>
            <a:r>
              <a:rPr lang="fr-BE" dirty="0"/>
              <a:t>In the </a:t>
            </a:r>
            <a:r>
              <a:rPr lang="fr-BE" dirty="0" err="1"/>
              <a:t>list</a:t>
            </a:r>
            <a:r>
              <a:rPr lang="fr-BE" dirty="0"/>
              <a:t> of </a:t>
            </a:r>
            <a:r>
              <a:rPr lang="fr-BE" dirty="0" err="1"/>
              <a:t>employees</a:t>
            </a:r>
            <a:r>
              <a:rPr lang="fr-BE" dirty="0"/>
              <a:t> for « </a:t>
            </a:r>
            <a:r>
              <a:rPr lang="fr-BE" dirty="0" err="1"/>
              <a:t>Company</a:t>
            </a:r>
            <a:r>
              <a:rPr lang="fr-BE" dirty="0"/>
              <a:t> » COM01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62271169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ABBF0-44BB-4BD7-BF73-1C1B53AB8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Final State</a:t>
            </a:r>
            <a:endParaRPr lang="en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1F6C72-C658-4857-8FBB-0845A5C6C0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604AA3-9667-44FC-BC55-14AD5645E9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69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637805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8F43331-7371-4FD4-ACD1-C8D34D824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Defining</a:t>
            </a:r>
            <a:r>
              <a:rPr lang="fr-BE" dirty="0"/>
              <a:t> « </a:t>
            </a:r>
            <a:r>
              <a:rPr lang="fr-BE" dirty="0" err="1"/>
              <a:t>Users</a:t>
            </a:r>
            <a:r>
              <a:rPr lang="fr-BE" dirty="0"/>
              <a:t> »</a:t>
            </a:r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F05DE2-1634-4EC8-A8A5-A3F708F60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7</a:t>
            </a:fld>
            <a:endParaRPr lang="en-B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13EE456-3650-4479-8B78-38CE13B964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0153" y="1031524"/>
            <a:ext cx="5210783" cy="302856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14B9BD6-9F8F-439D-B0C2-D80392F543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031524"/>
            <a:ext cx="6010073" cy="205990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9BEBB77-DA7B-48B9-A330-381FEC993D21}"/>
              </a:ext>
            </a:extLst>
          </p:cNvPr>
          <p:cNvSpPr txBox="1"/>
          <p:nvPr/>
        </p:nvSpPr>
        <p:spPr>
          <a:xfrm>
            <a:off x="838200" y="3295638"/>
            <a:ext cx="616926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BE" dirty="0"/>
              <a:t>« User </a:t>
            </a:r>
            <a:r>
              <a:rPr lang="fr-BE" dirty="0" err="1"/>
              <a:t>Administrator</a:t>
            </a:r>
            <a:r>
              <a:rPr lang="fr-BE" dirty="0"/>
              <a:t> » </a:t>
            </a:r>
            <a:r>
              <a:rPr lang="fr-BE" dirty="0" err="1"/>
              <a:t>is</a:t>
            </a:r>
            <a:r>
              <a:rPr lang="fr-BE" dirty="0"/>
              <a:t> </a:t>
            </a:r>
            <a:r>
              <a:rPr lang="fr-BE" dirty="0" err="1"/>
              <a:t>initially</a:t>
            </a:r>
            <a:r>
              <a:rPr lang="fr-BE" dirty="0"/>
              <a:t> </a:t>
            </a:r>
            <a:r>
              <a:rPr lang="fr-BE" dirty="0" err="1"/>
              <a:t>used</a:t>
            </a:r>
            <a:r>
              <a:rPr lang="fr-BE" dirty="0"/>
              <a:t> to log </a:t>
            </a:r>
            <a:r>
              <a:rPr lang="fr-BE" dirty="0" err="1"/>
              <a:t>into</a:t>
            </a:r>
            <a:r>
              <a:rPr lang="fr-BE" dirty="0"/>
              <a:t> the system</a:t>
            </a:r>
          </a:p>
          <a:p>
            <a:pPr marL="285750" indent="-285750">
              <a:buFontTx/>
              <a:buChar char="-"/>
            </a:pPr>
            <a:r>
              <a:rPr lang="fr-BE" dirty="0"/>
              <a:t>It </a:t>
            </a:r>
            <a:r>
              <a:rPr lang="fr-BE" dirty="0" err="1"/>
              <a:t>is</a:t>
            </a:r>
            <a:r>
              <a:rPr lang="fr-BE" dirty="0"/>
              <a:t> </a:t>
            </a:r>
            <a:r>
              <a:rPr lang="fr-BE" dirty="0" err="1"/>
              <a:t>then</a:t>
            </a:r>
            <a:r>
              <a:rPr lang="fr-BE" dirty="0"/>
              <a:t> possible to </a:t>
            </a:r>
            <a:r>
              <a:rPr lang="fr-BE" dirty="0" err="1"/>
              <a:t>define</a:t>
            </a:r>
            <a:r>
              <a:rPr lang="fr-BE" dirty="0"/>
              <a:t> </a:t>
            </a:r>
            <a:r>
              <a:rPr lang="fr-BE" dirty="0" err="1"/>
              <a:t>additional</a:t>
            </a:r>
            <a:r>
              <a:rPr lang="fr-BE" dirty="0"/>
              <a:t> </a:t>
            </a:r>
            <a:r>
              <a:rPr lang="fr-BE" dirty="0" err="1"/>
              <a:t>users</a:t>
            </a:r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/>
              <a:t>In </a:t>
            </a:r>
            <a:r>
              <a:rPr lang="fr-BE" dirty="0" err="1"/>
              <a:t>this</a:t>
            </a:r>
            <a:r>
              <a:rPr lang="fr-BE" dirty="0"/>
              <a:t> </a:t>
            </a:r>
            <a:r>
              <a:rPr lang="fr-BE" dirty="0" err="1"/>
              <a:t>introductory</a:t>
            </a:r>
            <a:r>
              <a:rPr lang="fr-BE" dirty="0"/>
              <a:t> documentation, </a:t>
            </a:r>
            <a:r>
              <a:rPr lang="fr-BE" dirty="0" err="1"/>
              <a:t>we</a:t>
            </a:r>
            <a:r>
              <a:rPr lang="fr-BE" dirty="0"/>
              <a:t> </a:t>
            </a:r>
            <a:r>
              <a:rPr lang="fr-BE" dirty="0" err="1"/>
              <a:t>nevertheless</a:t>
            </a:r>
            <a:r>
              <a:rPr lang="fr-BE" dirty="0"/>
              <a:t> </a:t>
            </a:r>
            <a:r>
              <a:rPr lang="fr-BE" dirty="0" err="1"/>
              <a:t>perform</a:t>
            </a:r>
            <a:r>
              <a:rPr lang="fr-BE" dirty="0"/>
              <a:t> </a:t>
            </a:r>
            <a:r>
              <a:rPr lang="fr-BE" dirty="0" err="1"/>
              <a:t>most</a:t>
            </a:r>
            <a:r>
              <a:rPr lang="fr-BE" dirty="0"/>
              <a:t> (if not all) </a:t>
            </a:r>
            <a:r>
              <a:rPr lang="fr-BE" dirty="0" err="1"/>
              <a:t>operations</a:t>
            </a:r>
            <a:r>
              <a:rPr lang="fr-BE" dirty="0"/>
              <a:t> </a:t>
            </a:r>
            <a:r>
              <a:rPr lang="fr-BE" dirty="0" err="1"/>
              <a:t>with</a:t>
            </a:r>
            <a:r>
              <a:rPr lang="fr-BE" dirty="0"/>
              <a:t> « User </a:t>
            </a:r>
            <a:r>
              <a:rPr lang="fr-BE" dirty="0" err="1"/>
              <a:t>Administrator</a:t>
            </a:r>
            <a:r>
              <a:rPr lang="fr-BE" dirty="0"/>
              <a:t> »</a:t>
            </a:r>
          </a:p>
          <a:p>
            <a:pPr marL="285750" indent="-285750">
              <a:buFontTx/>
              <a:buChar char="-"/>
            </a:pPr>
            <a:r>
              <a:rPr lang="fr-BE" dirty="0" err="1"/>
              <a:t>Additional</a:t>
            </a:r>
            <a:r>
              <a:rPr lang="fr-BE" dirty="0"/>
              <a:t> </a:t>
            </a:r>
            <a:r>
              <a:rPr lang="fr-BE" dirty="0" err="1"/>
              <a:t>users</a:t>
            </a:r>
            <a:r>
              <a:rPr lang="fr-BE" dirty="0"/>
              <a:t> can </a:t>
            </a:r>
            <a:r>
              <a:rPr lang="fr-BE" dirty="0" err="1"/>
              <a:t>be</a:t>
            </a:r>
            <a:r>
              <a:rPr lang="fr-BE" dirty="0"/>
              <a:t> </a:t>
            </a:r>
            <a:r>
              <a:rPr lang="fr-BE" dirty="0" err="1"/>
              <a:t>defined</a:t>
            </a:r>
            <a:r>
              <a:rPr lang="fr-BE" dirty="0"/>
              <a:t> </a:t>
            </a:r>
            <a:r>
              <a:rPr lang="fr-BE" dirty="0" err="1"/>
              <a:t>later</a:t>
            </a:r>
            <a:r>
              <a:rPr lang="fr-BE" dirty="0"/>
              <a:t> : </a:t>
            </a:r>
            <a:r>
              <a:rPr lang="fr-BE" dirty="0" err="1"/>
              <a:t>we</a:t>
            </a:r>
            <a:r>
              <a:rPr lang="fr-BE" dirty="0"/>
              <a:t> </a:t>
            </a:r>
            <a:r>
              <a:rPr lang="fr-BE" dirty="0" err="1"/>
              <a:t>access</a:t>
            </a:r>
            <a:r>
              <a:rPr lang="fr-BE" dirty="0"/>
              <a:t> the menu item « </a:t>
            </a:r>
            <a:r>
              <a:rPr lang="fr-BE" dirty="0" err="1"/>
              <a:t>Users</a:t>
            </a:r>
            <a:r>
              <a:rPr lang="fr-BE" dirty="0"/>
              <a:t> »</a:t>
            </a:r>
          </a:p>
          <a:p>
            <a:pPr marL="285750" indent="-285750">
              <a:buFontTx/>
              <a:buChar char="-"/>
            </a:pPr>
            <a:r>
              <a:rPr lang="fr-BE" dirty="0"/>
              <a:t>Note </a:t>
            </a:r>
            <a:r>
              <a:rPr lang="fr-BE" dirty="0" err="1"/>
              <a:t>that</a:t>
            </a:r>
            <a:r>
              <a:rPr lang="fr-BE" dirty="0"/>
              <a:t> </a:t>
            </a:r>
            <a:r>
              <a:rPr lang="fr-BE" dirty="0" err="1"/>
              <a:t>users</a:t>
            </a:r>
            <a:r>
              <a:rPr lang="fr-BE" dirty="0"/>
              <a:t> </a:t>
            </a:r>
            <a:r>
              <a:rPr lang="fr-BE" dirty="0" err="1"/>
              <a:t>cannot</a:t>
            </a:r>
            <a:r>
              <a:rPr lang="fr-BE" dirty="0"/>
              <a:t> </a:t>
            </a:r>
            <a:r>
              <a:rPr lang="fr-BE" dirty="0" err="1"/>
              <a:t>be</a:t>
            </a:r>
            <a:r>
              <a:rPr lang="fr-BE" dirty="0"/>
              <a:t> </a:t>
            </a:r>
            <a:r>
              <a:rPr lang="fr-BE" dirty="0" err="1"/>
              <a:t>deleted</a:t>
            </a:r>
            <a:r>
              <a:rPr lang="fr-BE" dirty="0"/>
              <a:t> ; </a:t>
            </a:r>
            <a:r>
              <a:rPr lang="fr-BE" dirty="0" err="1"/>
              <a:t>they</a:t>
            </a:r>
            <a:r>
              <a:rPr lang="fr-BE" dirty="0"/>
              <a:t> can </a:t>
            </a:r>
            <a:r>
              <a:rPr lang="fr-BE" dirty="0" err="1"/>
              <a:t>only</a:t>
            </a:r>
            <a:r>
              <a:rPr lang="fr-BE" dirty="0"/>
              <a:t> </a:t>
            </a:r>
            <a:r>
              <a:rPr lang="fr-BE" dirty="0" err="1"/>
              <a:t>be</a:t>
            </a:r>
            <a:r>
              <a:rPr lang="fr-BE" dirty="0"/>
              <a:t> </a:t>
            </a:r>
            <a:r>
              <a:rPr lang="fr-BE" dirty="0" err="1"/>
              <a:t>deactivated</a:t>
            </a:r>
            <a:endParaRPr lang="en-BE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3F96A6D-0B87-4011-87EB-478927264D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0153" y="4172801"/>
            <a:ext cx="1504950" cy="267652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B95F099-B72B-425E-813F-F74B5F57C475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17279587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5B0682F-F351-4097-B510-7D038C3B5C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« Party », « </a:t>
            </a:r>
            <a:r>
              <a:rPr lang="fr-BE" dirty="0" err="1"/>
              <a:t>Company</a:t>
            </a:r>
            <a:r>
              <a:rPr lang="fr-BE" dirty="0"/>
              <a:t> », « </a:t>
            </a:r>
            <a:r>
              <a:rPr lang="fr-BE" dirty="0" err="1"/>
              <a:t>Employee</a:t>
            </a:r>
            <a:r>
              <a:rPr lang="fr-BE" dirty="0"/>
              <a:t> »</a:t>
            </a:r>
            <a:endParaRPr lang="en-BE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C3570A5-E4AF-4A4A-B98B-5D51BE0240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081252"/>
            <a:ext cx="7202214" cy="18087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A88A8CB-D429-49B5-80AC-5981875E73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039286"/>
            <a:ext cx="8362950" cy="185737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8080DEE-9CF4-4BC1-80D2-54A4BD32AD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5045920"/>
            <a:ext cx="8191500" cy="180975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A017680-A2AE-4250-A225-0CEEC3D249F5}"/>
              </a:ext>
            </a:extLst>
          </p:cNvPr>
          <p:cNvSpPr txBox="1"/>
          <p:nvPr/>
        </p:nvSpPr>
        <p:spPr>
          <a:xfrm>
            <a:off x="8334704" y="1194636"/>
            <a:ext cx="351045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/>
              <a:t>Note : </a:t>
            </a:r>
            <a:r>
              <a:rPr lang="fr-BE" dirty="0" err="1"/>
              <a:t>this</a:t>
            </a:r>
            <a:r>
              <a:rPr lang="fr-BE" dirty="0"/>
              <a:t> </a:t>
            </a:r>
            <a:r>
              <a:rPr lang="fr-BE" dirty="0" err="1"/>
              <a:t>is</a:t>
            </a:r>
            <a:r>
              <a:rPr lang="fr-BE" dirty="0"/>
              <a:t> one of </a:t>
            </a:r>
            <a:r>
              <a:rPr lang="fr-BE" dirty="0" err="1"/>
              <a:t>these</a:t>
            </a:r>
            <a:r>
              <a:rPr lang="fr-BE" dirty="0"/>
              <a:t> cases </a:t>
            </a:r>
            <a:r>
              <a:rPr lang="fr-BE" dirty="0" err="1"/>
              <a:t>where</a:t>
            </a:r>
            <a:r>
              <a:rPr lang="fr-BE" dirty="0"/>
              <a:t> </a:t>
            </a:r>
            <a:r>
              <a:rPr lang="fr-BE" dirty="0" err="1"/>
              <a:t>you</a:t>
            </a:r>
            <a:r>
              <a:rPr lang="fr-BE" dirty="0"/>
              <a:t> </a:t>
            </a:r>
            <a:r>
              <a:rPr lang="fr-BE" dirty="0" err="1"/>
              <a:t>need</a:t>
            </a:r>
            <a:r>
              <a:rPr lang="fr-BE" dirty="0"/>
              <a:t> to </a:t>
            </a:r>
            <a:r>
              <a:rPr lang="fr-BE" dirty="0" err="1"/>
              <a:t>refresh</a:t>
            </a:r>
            <a:r>
              <a:rPr lang="fr-BE" dirty="0"/>
              <a:t> the browser in </a:t>
            </a:r>
            <a:r>
              <a:rPr lang="fr-BE" dirty="0" err="1"/>
              <a:t>order</a:t>
            </a:r>
            <a:r>
              <a:rPr lang="fr-BE" dirty="0"/>
              <a:t> to </a:t>
            </a:r>
            <a:r>
              <a:rPr lang="fr-BE" dirty="0" err="1"/>
              <a:t>appropriately</a:t>
            </a:r>
            <a:r>
              <a:rPr lang="fr-BE" dirty="0"/>
              <a:t> display the parties </a:t>
            </a:r>
            <a:r>
              <a:rPr lang="fr-BE" dirty="0" err="1"/>
              <a:t>that</a:t>
            </a:r>
            <a:r>
              <a:rPr lang="fr-BE" dirty="0"/>
              <a:t> </a:t>
            </a:r>
            <a:r>
              <a:rPr lang="fr-BE" dirty="0" err="1"/>
              <a:t>were</a:t>
            </a:r>
            <a:r>
              <a:rPr lang="fr-BE" dirty="0"/>
              <a:t> </a:t>
            </a:r>
            <a:r>
              <a:rPr lang="fr-BE" dirty="0" err="1"/>
              <a:t>just</a:t>
            </a:r>
            <a:r>
              <a:rPr lang="fr-BE" dirty="0"/>
              <a:t> </a:t>
            </a:r>
            <a:r>
              <a:rPr lang="fr-BE" dirty="0" err="1"/>
              <a:t>defined</a:t>
            </a:r>
            <a:r>
              <a:rPr lang="fr-BE" dirty="0"/>
              <a:t>.</a:t>
            </a:r>
            <a:endParaRPr lang="en-B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70BB9B-BA5B-4579-A5ED-364FF5D0B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70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01228432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ABBF0-44BB-4BD7-BF73-1C1B53AB8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« User »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562745-883D-43A6-80E5-B63FD702B3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15E239-BDA8-4F2C-A853-5FC4DA3CC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71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4857899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8602178-544B-4666-8E9B-555376EB7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Definitions</a:t>
            </a:r>
            <a:r>
              <a:rPr lang="fr-BE" dirty="0"/>
              <a:t> : « User » and « </a:t>
            </a:r>
            <a:r>
              <a:rPr lang="fr-BE" dirty="0" err="1"/>
              <a:t>Employee</a:t>
            </a:r>
            <a:r>
              <a:rPr lang="fr-BE" dirty="0"/>
              <a:t> »</a:t>
            </a:r>
            <a:endParaRPr lang="en-BE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C83E7C1-D230-4648-870C-F0F8690D9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72</a:t>
            </a:fld>
            <a:endParaRPr lang="en-B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FA83E4-D618-49AD-BDB1-339D6B3CCA35}"/>
              </a:ext>
            </a:extLst>
          </p:cNvPr>
          <p:cNvSpPr txBox="1"/>
          <p:nvPr/>
        </p:nvSpPr>
        <p:spPr>
          <a:xfrm>
            <a:off x="838199" y="1030769"/>
            <a:ext cx="1061817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BE" dirty="0"/>
              <a:t>An « </a:t>
            </a:r>
            <a:r>
              <a:rPr lang="fr-BE" dirty="0" err="1"/>
              <a:t>Employee</a:t>
            </a:r>
            <a:r>
              <a:rPr lang="fr-BE" dirty="0"/>
              <a:t> » </a:t>
            </a:r>
            <a:r>
              <a:rPr lang="fr-BE" dirty="0" err="1"/>
              <a:t>is</a:t>
            </a:r>
            <a:r>
              <a:rPr lang="fr-BE" dirty="0"/>
              <a:t> a « Party », a « User » </a:t>
            </a:r>
            <a:r>
              <a:rPr lang="fr-BE" dirty="0" err="1"/>
              <a:t>is</a:t>
            </a:r>
            <a:r>
              <a:rPr lang="fr-BE" dirty="0"/>
              <a:t> not</a:t>
            </a:r>
          </a:p>
          <a:p>
            <a:pPr marL="285750" indent="-285750">
              <a:buFontTx/>
              <a:buChar char="-"/>
            </a:pPr>
            <a:r>
              <a:rPr lang="fr-BE" dirty="0"/>
              <a:t>A « </a:t>
            </a:r>
            <a:r>
              <a:rPr lang="fr-BE" dirty="0" err="1"/>
              <a:t>Company</a:t>
            </a:r>
            <a:r>
              <a:rPr lang="fr-BE" dirty="0"/>
              <a:t> » </a:t>
            </a:r>
            <a:r>
              <a:rPr lang="fr-BE" dirty="0" err="1"/>
              <a:t>aggregates</a:t>
            </a:r>
            <a:r>
              <a:rPr lang="fr-BE" dirty="0"/>
              <a:t> « </a:t>
            </a:r>
            <a:r>
              <a:rPr lang="fr-BE" dirty="0" err="1"/>
              <a:t>Employees</a:t>
            </a:r>
            <a:r>
              <a:rPr lang="fr-BE" dirty="0"/>
              <a:t> », not « </a:t>
            </a:r>
            <a:r>
              <a:rPr lang="fr-BE" dirty="0" err="1"/>
              <a:t>Users</a:t>
            </a:r>
            <a:r>
              <a:rPr lang="fr-BE" dirty="0"/>
              <a:t> »</a:t>
            </a:r>
          </a:p>
          <a:p>
            <a:pPr marL="285750" indent="-285750">
              <a:buFontTx/>
              <a:buChar char="-"/>
            </a:pPr>
            <a:r>
              <a:rPr lang="fr-BE" dirty="0"/>
              <a:t>A « User » </a:t>
            </a:r>
            <a:r>
              <a:rPr lang="fr-BE" dirty="0" err="1"/>
              <a:t>references</a:t>
            </a:r>
            <a:r>
              <a:rPr lang="fr-BE" dirty="0"/>
              <a:t> a « </a:t>
            </a:r>
            <a:r>
              <a:rPr lang="fr-BE" dirty="0" err="1"/>
              <a:t>Current</a:t>
            </a:r>
            <a:r>
              <a:rPr lang="fr-BE" dirty="0"/>
              <a:t> </a:t>
            </a:r>
            <a:r>
              <a:rPr lang="fr-BE" dirty="0" err="1"/>
              <a:t>Company</a:t>
            </a:r>
            <a:r>
              <a:rPr lang="fr-BE" dirty="0"/>
              <a:t> », a « Main </a:t>
            </a:r>
            <a:r>
              <a:rPr lang="fr-BE" dirty="0" err="1"/>
              <a:t>Company</a:t>
            </a:r>
            <a:r>
              <a:rPr lang="fr-BE" dirty="0"/>
              <a:t> » and an « </a:t>
            </a:r>
            <a:r>
              <a:rPr lang="fr-BE" dirty="0" err="1"/>
              <a:t>Employee</a:t>
            </a:r>
            <a:r>
              <a:rPr lang="fr-BE" dirty="0"/>
              <a:t> »</a:t>
            </a:r>
          </a:p>
          <a:p>
            <a:pPr marL="285750" indent="-285750">
              <a:buFontTx/>
              <a:buChar char="-"/>
            </a:pPr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/>
              <a:t>A « User » </a:t>
            </a:r>
            <a:r>
              <a:rPr lang="fr-BE" dirty="0" err="1"/>
              <a:t>is</a:t>
            </a:r>
            <a:r>
              <a:rPr lang="fr-BE" dirty="0"/>
              <a:t> </a:t>
            </a:r>
            <a:r>
              <a:rPr lang="fr-BE" dirty="0" err="1"/>
              <a:t>someone</a:t>
            </a:r>
            <a:r>
              <a:rPr lang="fr-BE" dirty="0"/>
              <a:t> </a:t>
            </a:r>
            <a:r>
              <a:rPr lang="fr-BE" dirty="0" err="1"/>
              <a:t>who</a:t>
            </a:r>
            <a:r>
              <a:rPr lang="fr-BE" dirty="0"/>
              <a:t> logs </a:t>
            </a:r>
            <a:r>
              <a:rPr lang="fr-BE" dirty="0" err="1"/>
              <a:t>into</a:t>
            </a:r>
            <a:r>
              <a:rPr lang="fr-BE" dirty="0"/>
              <a:t> the system </a:t>
            </a:r>
            <a:r>
              <a:rPr lang="fr-BE" dirty="0" err="1"/>
              <a:t>with</a:t>
            </a:r>
            <a:r>
              <a:rPr lang="fr-BE" dirty="0"/>
              <a:t> </a:t>
            </a:r>
            <a:r>
              <a:rPr lang="fr-BE" dirty="0" err="1"/>
              <a:t>his</a:t>
            </a:r>
            <a:r>
              <a:rPr lang="fr-BE" dirty="0"/>
              <a:t>/</a:t>
            </a:r>
            <a:r>
              <a:rPr lang="fr-BE" dirty="0" err="1"/>
              <a:t>her</a:t>
            </a:r>
            <a:r>
              <a:rPr lang="fr-BE" dirty="0"/>
              <a:t> user id and </a:t>
            </a:r>
            <a:r>
              <a:rPr lang="fr-BE" dirty="0" err="1"/>
              <a:t>password</a:t>
            </a:r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 err="1"/>
              <a:t>Thanks</a:t>
            </a:r>
            <a:r>
              <a:rPr lang="fr-BE" dirty="0"/>
              <a:t> to the « User » - « </a:t>
            </a:r>
            <a:r>
              <a:rPr lang="fr-BE" dirty="0" err="1"/>
              <a:t>Company</a:t>
            </a:r>
            <a:r>
              <a:rPr lang="fr-BE" dirty="0"/>
              <a:t> » </a:t>
            </a:r>
            <a:r>
              <a:rPr lang="fr-BE" dirty="0" err="1"/>
              <a:t>link</a:t>
            </a:r>
            <a:r>
              <a:rPr lang="fr-BE" dirty="0"/>
              <a:t>, the user has the permission to </a:t>
            </a:r>
            <a:r>
              <a:rPr lang="fr-BE" dirty="0" err="1"/>
              <a:t>install</a:t>
            </a:r>
            <a:r>
              <a:rPr lang="fr-BE" dirty="0"/>
              <a:t> and display relevant </a:t>
            </a:r>
            <a:r>
              <a:rPr lang="fr-BE" dirty="0" err="1"/>
              <a:t>company</a:t>
            </a:r>
            <a:r>
              <a:rPr lang="fr-BE" dirty="0"/>
              <a:t> records</a:t>
            </a:r>
            <a:br>
              <a:rPr lang="fr-BE" dirty="0"/>
            </a:br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 err="1"/>
              <a:t>We</a:t>
            </a:r>
            <a:r>
              <a:rPr lang="fr-BE" dirty="0"/>
              <a:t> </a:t>
            </a:r>
            <a:r>
              <a:rPr lang="fr-BE" dirty="0" err="1"/>
              <a:t>will</a:t>
            </a:r>
            <a:r>
              <a:rPr lang="fr-BE" dirty="0"/>
              <a:t> use </a:t>
            </a:r>
            <a:r>
              <a:rPr lang="fr-BE" dirty="0" err="1"/>
              <a:t>this</a:t>
            </a:r>
            <a:r>
              <a:rPr lang="fr-BE" dirty="0"/>
              <a:t> </a:t>
            </a:r>
            <a:r>
              <a:rPr lang="fr-BE" dirty="0" err="1"/>
              <a:t>relationship</a:t>
            </a:r>
            <a:r>
              <a:rPr lang="fr-BE" dirty="0"/>
              <a:t> to </a:t>
            </a:r>
            <a:r>
              <a:rPr lang="fr-BE" dirty="0" err="1"/>
              <a:t>create</a:t>
            </a:r>
            <a:r>
              <a:rPr lang="fr-BE" dirty="0"/>
              <a:t> a Chart of </a:t>
            </a:r>
            <a:r>
              <a:rPr lang="fr-BE" dirty="0" err="1"/>
              <a:t>Accounts</a:t>
            </a:r>
            <a:r>
              <a:rPr lang="fr-BE" dirty="0"/>
              <a:t> for « </a:t>
            </a:r>
            <a:r>
              <a:rPr lang="fr-BE" dirty="0" err="1"/>
              <a:t>Company</a:t>
            </a:r>
            <a:r>
              <a:rPr lang="fr-BE" dirty="0"/>
              <a:t> » COM01    </a:t>
            </a:r>
            <a:endParaRPr lang="en-BE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4009256-4CDE-46AA-9D41-D8E30606E7DA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E5EEF31-478E-45A7-8A28-E5E0E6B599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3819547"/>
            <a:ext cx="6203732" cy="3049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53069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2F5FEFA4-B7A8-4A52-B3C4-E6C394D46600}"/>
              </a:ext>
            </a:extLst>
          </p:cNvPr>
          <p:cNvSpPr/>
          <p:nvPr/>
        </p:nvSpPr>
        <p:spPr>
          <a:xfrm>
            <a:off x="8220808" y="4052080"/>
            <a:ext cx="1494692" cy="1032852"/>
          </a:xfrm>
          <a:prstGeom prst="roundRect">
            <a:avLst>
              <a:gd name="adj" fmla="val 7365"/>
            </a:avLst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39852E-91E3-4B57-B31D-FD4232397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Definitions</a:t>
            </a:r>
            <a:r>
              <a:rPr lang="fr-BE" dirty="0"/>
              <a:t> : « User » and « </a:t>
            </a:r>
            <a:r>
              <a:rPr lang="fr-BE" dirty="0" err="1"/>
              <a:t>Employee</a:t>
            </a:r>
            <a:r>
              <a:rPr lang="fr-BE" dirty="0"/>
              <a:t> »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A2EFE5-6B72-4D4E-9535-E943BD2B6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73</a:t>
            </a:fld>
            <a:endParaRPr lang="en-B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F25369-9CC0-44D4-8D0B-612C7BDABE00}"/>
              </a:ext>
            </a:extLst>
          </p:cNvPr>
          <p:cNvSpPr txBox="1"/>
          <p:nvPr/>
        </p:nvSpPr>
        <p:spPr>
          <a:xfrm>
            <a:off x="4026877" y="2259678"/>
            <a:ext cx="1354015" cy="369332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BE" dirty="0"/>
              <a:t>Party</a:t>
            </a:r>
            <a:endParaRPr lang="en-B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FD7017-DBAA-41BF-ADE3-49513045C548}"/>
              </a:ext>
            </a:extLst>
          </p:cNvPr>
          <p:cNvSpPr txBox="1"/>
          <p:nvPr/>
        </p:nvSpPr>
        <p:spPr>
          <a:xfrm>
            <a:off x="5264517" y="3419537"/>
            <a:ext cx="1474177" cy="369332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BE" dirty="0" err="1"/>
              <a:t>Employee</a:t>
            </a:r>
            <a:endParaRPr lang="en-BE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1A7EE8-66F6-4A14-8614-F7EBBC6ABF23}"/>
              </a:ext>
            </a:extLst>
          </p:cNvPr>
          <p:cNvSpPr txBox="1"/>
          <p:nvPr/>
        </p:nvSpPr>
        <p:spPr>
          <a:xfrm>
            <a:off x="2629755" y="3419537"/>
            <a:ext cx="1474177" cy="369332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BE" dirty="0" err="1"/>
              <a:t>Company</a:t>
            </a:r>
            <a:endParaRPr lang="en-BE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2714B2-AFFA-4592-9FD4-9A7DB4EDCB6C}"/>
              </a:ext>
            </a:extLst>
          </p:cNvPr>
          <p:cNvSpPr txBox="1"/>
          <p:nvPr/>
        </p:nvSpPr>
        <p:spPr>
          <a:xfrm>
            <a:off x="6752495" y="1890346"/>
            <a:ext cx="2963005" cy="369332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fr-BE" dirty="0"/>
              <a:t>Party </a:t>
            </a:r>
            <a:r>
              <a:rPr lang="fr-BE" dirty="0" err="1"/>
              <a:t>associated</a:t>
            </a:r>
            <a:r>
              <a:rPr lang="fr-BE" dirty="0"/>
              <a:t> to Sales</a:t>
            </a:r>
            <a:endParaRPr lang="en-BE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EA7223B-5AB9-4F93-AA71-F777AC43E065}"/>
              </a:ext>
            </a:extLst>
          </p:cNvPr>
          <p:cNvSpPr txBox="1"/>
          <p:nvPr/>
        </p:nvSpPr>
        <p:spPr>
          <a:xfrm>
            <a:off x="6752495" y="2679634"/>
            <a:ext cx="2963005" cy="369332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fr-BE" dirty="0"/>
              <a:t>Party </a:t>
            </a:r>
            <a:r>
              <a:rPr lang="fr-BE" dirty="0" err="1"/>
              <a:t>associated</a:t>
            </a:r>
            <a:r>
              <a:rPr lang="fr-BE" dirty="0"/>
              <a:t> to </a:t>
            </a:r>
            <a:r>
              <a:rPr lang="fr-BE" dirty="0" err="1"/>
              <a:t>Purchases</a:t>
            </a:r>
            <a:endParaRPr lang="en-BE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89DA35F-7C63-4A7C-B947-B6971B793562}"/>
              </a:ext>
            </a:extLst>
          </p:cNvPr>
          <p:cNvSpPr txBox="1"/>
          <p:nvPr/>
        </p:nvSpPr>
        <p:spPr>
          <a:xfrm>
            <a:off x="4076274" y="4715600"/>
            <a:ext cx="1237640" cy="369332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BE" dirty="0"/>
              <a:t>User</a:t>
            </a:r>
            <a:endParaRPr lang="en-BE" dirty="0"/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0C70A378-88F1-4E38-B7DC-9FA63CD71BDC}"/>
              </a:ext>
            </a:extLst>
          </p:cNvPr>
          <p:cNvCxnSpPr>
            <a:cxnSpLocks/>
            <a:stCxn id="3" idx="3"/>
            <a:endCxn id="11" idx="1"/>
          </p:cNvCxnSpPr>
          <p:nvPr/>
        </p:nvCxnSpPr>
        <p:spPr>
          <a:xfrm flipV="1">
            <a:off x="5380892" y="2075012"/>
            <a:ext cx="1371603" cy="369332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ABAAB265-40CA-48DE-AC0C-38D0606199C0}"/>
              </a:ext>
            </a:extLst>
          </p:cNvPr>
          <p:cNvCxnSpPr>
            <a:cxnSpLocks/>
            <a:stCxn id="3" idx="3"/>
            <a:endCxn id="12" idx="1"/>
          </p:cNvCxnSpPr>
          <p:nvPr/>
        </p:nvCxnSpPr>
        <p:spPr>
          <a:xfrm>
            <a:off x="5380892" y="2444344"/>
            <a:ext cx="1371603" cy="419956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03EBAB75-EB52-456D-9B2A-07A42ED8EABE}"/>
              </a:ext>
            </a:extLst>
          </p:cNvPr>
          <p:cNvCxnSpPr>
            <a:cxnSpLocks/>
            <a:stCxn id="3" idx="2"/>
            <a:endCxn id="10" idx="0"/>
          </p:cNvCxnSpPr>
          <p:nvPr/>
        </p:nvCxnSpPr>
        <p:spPr>
          <a:xfrm rot="5400000">
            <a:off x="3640102" y="2355753"/>
            <a:ext cx="790527" cy="1337041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275CC941-5AFE-44C7-9A3D-ECFBFCAA8417}"/>
              </a:ext>
            </a:extLst>
          </p:cNvPr>
          <p:cNvCxnSpPr>
            <a:cxnSpLocks/>
            <a:stCxn id="3" idx="2"/>
            <a:endCxn id="9" idx="0"/>
          </p:cNvCxnSpPr>
          <p:nvPr/>
        </p:nvCxnSpPr>
        <p:spPr>
          <a:xfrm rot="16200000" flipH="1">
            <a:off x="4957482" y="2375412"/>
            <a:ext cx="790527" cy="1297721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02DC5D1C-96EA-49E9-94D9-4BC117BEB4AF}"/>
              </a:ext>
            </a:extLst>
          </p:cNvPr>
          <p:cNvSpPr/>
          <p:nvPr/>
        </p:nvSpPr>
        <p:spPr>
          <a:xfrm>
            <a:off x="4602776" y="2793990"/>
            <a:ext cx="184637" cy="22860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F3A6FB7-0BB2-470F-ACCC-DB8BBB16076C}"/>
              </a:ext>
            </a:extLst>
          </p:cNvPr>
          <p:cNvSpPr txBox="1"/>
          <p:nvPr/>
        </p:nvSpPr>
        <p:spPr>
          <a:xfrm>
            <a:off x="8349335" y="4166679"/>
            <a:ext cx="1237640" cy="369332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BE" dirty="0" err="1"/>
              <a:t>Entity</a:t>
            </a:r>
            <a:endParaRPr lang="en-BE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F9A7B63-B832-48AD-88DB-30E924362084}"/>
              </a:ext>
            </a:extLst>
          </p:cNvPr>
          <p:cNvSpPr txBox="1"/>
          <p:nvPr/>
        </p:nvSpPr>
        <p:spPr>
          <a:xfrm>
            <a:off x="8349336" y="4615155"/>
            <a:ext cx="1237640" cy="369332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fr-BE" dirty="0" err="1"/>
              <a:t>Entity</a:t>
            </a:r>
            <a:r>
              <a:rPr lang="fr-BE" dirty="0"/>
              <a:t> </a:t>
            </a:r>
            <a:r>
              <a:rPr lang="fr-BE" dirty="0" err="1"/>
              <a:t>Role</a:t>
            </a:r>
            <a:endParaRPr lang="en-BE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12AB29E-E878-43AE-A863-52A77598DF26}"/>
              </a:ext>
            </a:extLst>
          </p:cNvPr>
          <p:cNvSpPr txBox="1"/>
          <p:nvPr/>
        </p:nvSpPr>
        <p:spPr>
          <a:xfrm>
            <a:off x="8349334" y="4165002"/>
            <a:ext cx="123764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BE" dirty="0" err="1"/>
              <a:t>Entity</a:t>
            </a:r>
            <a:endParaRPr lang="en-BE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E298976-DC78-43FD-9D8E-0258460725B0}"/>
              </a:ext>
            </a:extLst>
          </p:cNvPr>
          <p:cNvSpPr txBox="1"/>
          <p:nvPr/>
        </p:nvSpPr>
        <p:spPr>
          <a:xfrm>
            <a:off x="8349335" y="4613478"/>
            <a:ext cx="123764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75000"/>
              </a:schemeClr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fr-BE" dirty="0" err="1"/>
              <a:t>Entity</a:t>
            </a:r>
            <a:r>
              <a:rPr lang="fr-BE" dirty="0"/>
              <a:t> </a:t>
            </a:r>
            <a:r>
              <a:rPr lang="fr-BE" dirty="0" err="1"/>
              <a:t>Role</a:t>
            </a:r>
            <a:endParaRPr lang="en-BE" dirty="0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4DF9CB21-D1DF-4E19-91C2-F920DC9FB99D}"/>
              </a:ext>
            </a:extLst>
          </p:cNvPr>
          <p:cNvCxnSpPr>
            <a:stCxn id="10" idx="3"/>
            <a:endCxn id="9" idx="1"/>
          </p:cNvCxnSpPr>
          <p:nvPr/>
        </p:nvCxnSpPr>
        <p:spPr>
          <a:xfrm>
            <a:off x="4103932" y="3604203"/>
            <a:ext cx="116058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Isosceles Triangle 39">
            <a:extLst>
              <a:ext uri="{FF2B5EF4-FFF2-40B4-BE49-F238E27FC236}">
                <a16:creationId xmlns:a16="http://schemas.microsoft.com/office/drawing/2014/main" id="{C62E70BD-60D3-47B2-BCDE-F78AE4D94EEE}"/>
              </a:ext>
            </a:extLst>
          </p:cNvPr>
          <p:cNvSpPr/>
          <p:nvPr/>
        </p:nvSpPr>
        <p:spPr>
          <a:xfrm rot="5400000">
            <a:off x="4341326" y="3489903"/>
            <a:ext cx="184637" cy="22860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41" name="Isosceles Triangle 40">
            <a:extLst>
              <a:ext uri="{FF2B5EF4-FFF2-40B4-BE49-F238E27FC236}">
                <a16:creationId xmlns:a16="http://schemas.microsoft.com/office/drawing/2014/main" id="{B61E83AE-6707-44A9-8FB3-3D2D143770CF}"/>
              </a:ext>
            </a:extLst>
          </p:cNvPr>
          <p:cNvSpPr/>
          <p:nvPr/>
        </p:nvSpPr>
        <p:spPr>
          <a:xfrm rot="16200000">
            <a:off x="4125914" y="3489903"/>
            <a:ext cx="184637" cy="22860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D3D90613-F5ED-455B-B0EC-BB3B5B0E5C0F}"/>
              </a:ext>
            </a:extLst>
          </p:cNvPr>
          <p:cNvCxnSpPr>
            <a:stCxn id="10" idx="2"/>
            <a:endCxn id="13" idx="0"/>
          </p:cNvCxnSpPr>
          <p:nvPr/>
        </p:nvCxnSpPr>
        <p:spPr>
          <a:xfrm rot="16200000" flipH="1">
            <a:off x="3567604" y="3588109"/>
            <a:ext cx="926731" cy="1328250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8F19497C-3B5E-4F70-A202-8AE94181D2BB}"/>
              </a:ext>
            </a:extLst>
          </p:cNvPr>
          <p:cNvCxnSpPr>
            <a:stCxn id="9" idx="2"/>
            <a:endCxn id="13" idx="0"/>
          </p:cNvCxnSpPr>
          <p:nvPr/>
        </p:nvCxnSpPr>
        <p:spPr>
          <a:xfrm rot="5400000">
            <a:off x="4884985" y="3598978"/>
            <a:ext cx="926731" cy="1306512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09887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ABBF0-44BB-4BD7-BF73-1C1B53AB8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Application - </a:t>
            </a:r>
            <a:r>
              <a:rPr lang="fr-BE" dirty="0" err="1"/>
              <a:t>Activating</a:t>
            </a:r>
            <a:r>
              <a:rPr lang="fr-BE" dirty="0"/>
              <a:t> Modules</a:t>
            </a:r>
            <a:endParaRPr lang="en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1F6C72-C658-4857-8FBB-0845A5C6C0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B9E6D1-9B9F-4A23-B144-AA2B752B3D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74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00932562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9852E-91E3-4B57-B31D-FD4232397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Activating</a:t>
            </a:r>
            <a:r>
              <a:rPr lang="fr-BE" dirty="0"/>
              <a:t> module « </a:t>
            </a:r>
            <a:r>
              <a:rPr lang="fr-BE" dirty="0" err="1"/>
              <a:t>User_role</a:t>
            </a:r>
            <a:r>
              <a:rPr lang="fr-BE" dirty="0"/>
              <a:t> »</a:t>
            </a:r>
            <a:endParaRPr lang="en-B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F8173B1-084F-4F5D-A560-E4B0EA2F47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839234"/>
            <a:ext cx="11353800" cy="83580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BACD302-BD2D-4500-B756-C15376E8DD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133931"/>
            <a:ext cx="9753600" cy="2952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B749E66-DC7B-44DE-BF3F-67C826FB9D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675039"/>
            <a:ext cx="9753600" cy="257175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52C878-4E8A-432E-883A-353BB8A23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75</a:t>
            </a:fld>
            <a:endParaRPr lang="en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2BD0372-B7C1-4FFE-9960-87BC55AD9F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2630923"/>
            <a:ext cx="2568388" cy="125715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0AC8609-2A5D-43F5-92F6-B9667751F8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16406" y="2630923"/>
            <a:ext cx="8524875" cy="314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97664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ABBF0-44BB-4BD7-BF73-1C1B53AB8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« User » </a:t>
            </a:r>
            <a:r>
              <a:rPr lang="fr-BE" dirty="0" err="1"/>
              <a:t>Administrator</a:t>
            </a:r>
            <a:endParaRPr lang="en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EB2215-A942-4BCE-A81E-D72EEA7126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15E239-BDA8-4F2C-A853-5FC4DA3CC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76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55522925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9852E-91E3-4B57-B31D-FD4232397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User « </a:t>
            </a:r>
            <a:r>
              <a:rPr lang="fr-BE" dirty="0" err="1"/>
              <a:t>Administrator</a:t>
            </a:r>
            <a:r>
              <a:rPr lang="fr-BE" dirty="0"/>
              <a:t>  »</a:t>
            </a:r>
            <a:endParaRPr lang="en-B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291A40-4ABA-42A5-8D5D-7B01B26A01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827314"/>
            <a:ext cx="5610683" cy="200025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B69C3B6-503C-492D-AEEA-6DCE0DB027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8875" y="0"/>
            <a:ext cx="2143125" cy="4400550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7D8877-673F-4B5E-A75A-C27D342733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77</a:t>
            </a:fld>
            <a:endParaRPr lang="en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E9C0ED6-B8F2-4AB2-A993-FB544D0569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021574"/>
            <a:ext cx="5567639" cy="288616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5D769C9-E6A8-4A75-925B-1DFBC6C92796}"/>
              </a:ext>
            </a:extLst>
          </p:cNvPr>
          <p:cNvSpPr txBox="1"/>
          <p:nvPr/>
        </p:nvSpPr>
        <p:spPr>
          <a:xfrm>
            <a:off x="838200" y="6030686"/>
            <a:ext cx="93784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BE" dirty="0"/>
              <a:t>« User </a:t>
            </a:r>
            <a:r>
              <a:rPr lang="fr-BE" dirty="0" err="1"/>
              <a:t>Administrator</a:t>
            </a:r>
            <a:r>
              <a:rPr lang="fr-BE" dirty="0"/>
              <a:t>» </a:t>
            </a:r>
            <a:r>
              <a:rPr lang="fr-BE" dirty="0" err="1"/>
              <a:t>is</a:t>
            </a:r>
            <a:r>
              <a:rPr lang="fr-BE" dirty="0"/>
              <a:t> </a:t>
            </a:r>
            <a:r>
              <a:rPr lang="fr-BE" dirty="0" err="1"/>
              <a:t>installed</a:t>
            </a:r>
            <a:r>
              <a:rPr lang="fr-BE" dirty="0"/>
              <a:t> by default</a:t>
            </a:r>
          </a:p>
          <a:p>
            <a:pPr marL="285750" indent="-285750">
              <a:buFontTx/>
              <a:buChar char="-"/>
            </a:pPr>
            <a:r>
              <a:rPr lang="fr-BE" dirty="0" err="1"/>
              <a:t>We</a:t>
            </a:r>
            <a:r>
              <a:rPr lang="fr-BE" dirty="0"/>
              <a:t> </a:t>
            </a:r>
            <a:r>
              <a:rPr lang="fr-BE" dirty="0" err="1"/>
              <a:t>add</a:t>
            </a:r>
            <a:r>
              <a:rPr lang="fr-BE" dirty="0"/>
              <a:t> a </a:t>
            </a:r>
            <a:r>
              <a:rPr lang="fr-BE" dirty="0" err="1"/>
              <a:t>reference</a:t>
            </a:r>
            <a:r>
              <a:rPr lang="fr-BE" dirty="0"/>
              <a:t> to « </a:t>
            </a:r>
            <a:r>
              <a:rPr lang="fr-BE" dirty="0" err="1"/>
              <a:t>Company</a:t>
            </a:r>
            <a:r>
              <a:rPr lang="fr-BE" dirty="0"/>
              <a:t> COM01 » and « </a:t>
            </a:r>
            <a:r>
              <a:rPr lang="fr-BE" dirty="0" err="1"/>
              <a:t>Employee</a:t>
            </a:r>
            <a:r>
              <a:rPr lang="fr-BE" dirty="0"/>
              <a:t> EMP01 »</a:t>
            </a:r>
          </a:p>
        </p:txBody>
      </p:sp>
    </p:spTree>
    <p:extLst>
      <p:ext uri="{BB962C8B-B14F-4D97-AF65-F5344CB8AC3E}">
        <p14:creationId xmlns:p14="http://schemas.microsoft.com/office/powerpoint/2010/main" val="125288852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ABBF0-44BB-4BD7-BF73-1C1B53AB8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« User » Marc &amp; Paula</a:t>
            </a:r>
            <a:endParaRPr lang="en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EB2215-A942-4BCE-A81E-D72EEA7126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15E239-BDA8-4F2C-A853-5FC4DA3CC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78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23253854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9852E-91E3-4B57-B31D-FD4232397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Motivation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A2EFE5-6B72-4D4E-9535-E943BD2B6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79</a:t>
            </a:fld>
            <a:endParaRPr lang="en-BE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E72642-DB68-45FB-B74A-7D6709FD4E93}"/>
              </a:ext>
            </a:extLst>
          </p:cNvPr>
          <p:cNvSpPr txBox="1"/>
          <p:nvPr/>
        </p:nvSpPr>
        <p:spPr>
          <a:xfrm>
            <a:off x="838200" y="1189961"/>
            <a:ext cx="1100836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fr-BE" dirty="0"/>
              <a:t>A « User » </a:t>
            </a:r>
            <a:r>
              <a:rPr lang="fr-BE" dirty="0" err="1"/>
              <a:t>is</a:t>
            </a:r>
            <a:r>
              <a:rPr lang="fr-BE" dirty="0"/>
              <a:t> a user of the system </a:t>
            </a:r>
            <a:r>
              <a:rPr lang="fr-BE" dirty="0" err="1"/>
              <a:t>with</a:t>
            </a:r>
            <a:r>
              <a:rPr lang="fr-BE" dirty="0"/>
              <a:t> a login and a </a:t>
            </a:r>
            <a:r>
              <a:rPr lang="fr-BE" dirty="0" err="1"/>
              <a:t>password</a:t>
            </a:r>
            <a:r>
              <a:rPr lang="fr-BE" dirty="0"/>
              <a:t>.</a:t>
            </a:r>
          </a:p>
          <a:p>
            <a:pPr marL="285750" indent="-285750">
              <a:buFontTx/>
              <a:buChar char="-"/>
            </a:pPr>
            <a:r>
              <a:rPr lang="fr-BE" dirty="0"/>
              <a:t>The default user </a:t>
            </a:r>
            <a:r>
              <a:rPr lang="fr-BE" dirty="0" err="1"/>
              <a:t>is</a:t>
            </a:r>
            <a:r>
              <a:rPr lang="fr-BE" dirty="0"/>
              <a:t> « admin ». I use the </a:t>
            </a:r>
            <a:r>
              <a:rPr lang="fr-BE" dirty="0" err="1"/>
              <a:t>password</a:t>
            </a:r>
            <a:r>
              <a:rPr lang="fr-BE" dirty="0"/>
              <a:t> « </a:t>
            </a:r>
            <a:r>
              <a:rPr lang="fr-BE" dirty="0" err="1"/>
              <a:t>Password</a:t>
            </a:r>
            <a:r>
              <a:rPr lang="fr-BE" dirty="0"/>
              <a:t> ».</a:t>
            </a:r>
          </a:p>
          <a:p>
            <a:pPr marL="285750" indent="-285750">
              <a:buFontTx/>
              <a:buChar char="-"/>
            </a:pPr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 err="1"/>
              <a:t>We</a:t>
            </a:r>
            <a:r>
              <a:rPr lang="fr-BE" dirty="0"/>
              <a:t> </a:t>
            </a:r>
            <a:r>
              <a:rPr lang="fr-BE" dirty="0" err="1"/>
              <a:t>install</a:t>
            </a:r>
            <a:r>
              <a:rPr lang="fr-BE" dirty="0"/>
              <a:t> </a:t>
            </a:r>
            <a:r>
              <a:rPr lang="fr-BE" dirty="0" err="1"/>
              <a:t>additional</a:t>
            </a:r>
            <a:r>
              <a:rPr lang="fr-BE" dirty="0"/>
              <a:t> </a:t>
            </a:r>
            <a:r>
              <a:rPr lang="fr-BE" dirty="0" err="1"/>
              <a:t>users</a:t>
            </a:r>
            <a:r>
              <a:rPr lang="fr-BE" dirty="0"/>
              <a:t> « Marc » &amp; « Paula » </a:t>
            </a:r>
            <a:r>
              <a:rPr lang="fr-BE" dirty="0" err="1"/>
              <a:t>without</a:t>
            </a:r>
            <a:r>
              <a:rPr lang="fr-BE" dirty="0"/>
              <a:t> </a:t>
            </a:r>
            <a:r>
              <a:rPr lang="fr-BE" dirty="0" err="1"/>
              <a:t>special</a:t>
            </a:r>
            <a:r>
              <a:rPr lang="fr-BE" dirty="0"/>
              <a:t> </a:t>
            </a:r>
            <a:r>
              <a:rPr lang="fr-BE" dirty="0" err="1"/>
              <a:t>privileges</a:t>
            </a:r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/>
              <a:t>And </a:t>
            </a:r>
            <a:r>
              <a:rPr lang="fr-BE" dirty="0" err="1"/>
              <a:t>briefly</a:t>
            </a:r>
            <a:r>
              <a:rPr lang="fr-BE" dirty="0"/>
              <a:t> login </a:t>
            </a:r>
            <a:r>
              <a:rPr lang="fr-BE" dirty="0" err="1"/>
              <a:t>then</a:t>
            </a:r>
            <a:r>
              <a:rPr lang="fr-BE" dirty="0"/>
              <a:t> </a:t>
            </a:r>
            <a:r>
              <a:rPr lang="fr-BE" dirty="0" err="1"/>
              <a:t>logout</a:t>
            </a:r>
            <a:r>
              <a:rPr lang="fr-BE" dirty="0"/>
              <a:t> to </a:t>
            </a:r>
            <a:r>
              <a:rPr lang="fr-BE" dirty="0" err="1"/>
              <a:t>see</a:t>
            </a:r>
            <a:r>
              <a:rPr lang="fr-BE" dirty="0"/>
              <a:t> </a:t>
            </a:r>
            <a:r>
              <a:rPr lang="fr-BE" dirty="0" err="1"/>
              <a:t>what</a:t>
            </a:r>
            <a:r>
              <a:rPr lang="fr-BE" dirty="0"/>
              <a:t> </a:t>
            </a:r>
            <a:r>
              <a:rPr lang="fr-BE" dirty="0" err="1"/>
              <a:t>is</a:t>
            </a:r>
            <a:r>
              <a:rPr lang="fr-BE" dirty="0"/>
              <a:t> </a:t>
            </a:r>
            <a:r>
              <a:rPr lang="fr-BE" dirty="0" err="1"/>
              <a:t>permitted</a:t>
            </a:r>
            <a:endParaRPr lang="fr-BE" dirty="0"/>
          </a:p>
          <a:p>
            <a:pPr marL="285750" indent="-285750">
              <a:buFontTx/>
              <a:buChar char="-"/>
            </a:pPr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 err="1"/>
              <a:t>From</a:t>
            </a:r>
            <a:r>
              <a:rPr lang="fr-BE" dirty="0"/>
              <a:t> </a:t>
            </a:r>
            <a:r>
              <a:rPr lang="fr-BE" dirty="0" err="1"/>
              <a:t>now</a:t>
            </a:r>
            <a:r>
              <a:rPr lang="fr-BE" dirty="0"/>
              <a:t> on, all </a:t>
            </a:r>
            <a:r>
              <a:rPr lang="fr-BE" dirty="0" err="1"/>
              <a:t>operations</a:t>
            </a:r>
            <a:r>
              <a:rPr lang="fr-BE" dirty="0"/>
              <a:t> are </a:t>
            </a:r>
            <a:r>
              <a:rPr lang="fr-BE" dirty="0" err="1"/>
              <a:t>performed</a:t>
            </a:r>
            <a:r>
              <a:rPr lang="fr-BE" dirty="0"/>
              <a:t> in </a:t>
            </a:r>
            <a:r>
              <a:rPr lang="fr-BE" dirty="0" err="1"/>
              <a:t>this</a:t>
            </a:r>
            <a:r>
              <a:rPr lang="fr-BE" dirty="0"/>
              <a:t> basic introduction </a:t>
            </a:r>
            <a:r>
              <a:rPr lang="fr-BE" dirty="0" err="1"/>
              <a:t>with</a:t>
            </a:r>
            <a:r>
              <a:rPr lang="fr-BE" dirty="0"/>
              <a:t> « User » « </a:t>
            </a:r>
            <a:r>
              <a:rPr lang="fr-BE" dirty="0" err="1"/>
              <a:t>Administrator</a:t>
            </a:r>
            <a:r>
              <a:rPr lang="fr-BE" dirty="0"/>
              <a:t> »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50F933B-7FD2-4E7E-9200-0CDA2F4A1B2B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8799207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8F43331-7371-4FD4-ACD1-C8D34D824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Activating</a:t>
            </a:r>
            <a:r>
              <a:rPr lang="fr-BE" dirty="0"/>
              <a:t> « Modules »</a:t>
            </a:r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F05DE2-1634-4EC8-A8A5-A3F708F60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8</a:t>
            </a:fld>
            <a:endParaRPr lang="en-B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B72CD9-ED82-4B56-80AE-5C82E81F2A78}"/>
              </a:ext>
            </a:extLst>
          </p:cNvPr>
          <p:cNvSpPr txBox="1"/>
          <p:nvPr/>
        </p:nvSpPr>
        <p:spPr>
          <a:xfrm>
            <a:off x="722278" y="3120733"/>
            <a:ext cx="992057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b="1" dirty="0" err="1"/>
              <a:t>Initially</a:t>
            </a:r>
            <a:endParaRPr lang="fr-BE" b="1" dirty="0"/>
          </a:p>
          <a:p>
            <a:pPr marL="285750" indent="-285750">
              <a:buFontTx/>
              <a:buChar char="-"/>
            </a:pPr>
            <a:r>
              <a:rPr lang="fr-BE" dirty="0" err="1"/>
              <a:t>Initially</a:t>
            </a:r>
            <a:r>
              <a:rPr lang="fr-BE" dirty="0"/>
              <a:t>, all but </a:t>
            </a:r>
            <a:r>
              <a:rPr lang="fr-BE" dirty="0" err="1"/>
              <a:t>two</a:t>
            </a:r>
            <a:r>
              <a:rPr lang="fr-BE" dirty="0"/>
              <a:t> modules are </a:t>
            </a:r>
            <a:r>
              <a:rPr lang="fr-BE" dirty="0" err="1"/>
              <a:t>activated</a:t>
            </a:r>
            <a:r>
              <a:rPr lang="fr-BE" dirty="0"/>
              <a:t> : « </a:t>
            </a:r>
            <a:r>
              <a:rPr lang="fr-BE" dirty="0" err="1"/>
              <a:t>ir</a:t>
            </a:r>
            <a:r>
              <a:rPr lang="fr-BE" dirty="0"/>
              <a:t> » and « </a:t>
            </a:r>
            <a:r>
              <a:rPr lang="fr-BE" dirty="0" err="1"/>
              <a:t>res</a:t>
            </a:r>
            <a:r>
              <a:rPr lang="fr-BE" dirty="0"/>
              <a:t> »</a:t>
            </a:r>
          </a:p>
          <a:p>
            <a:pPr marL="285750" indent="-285750">
              <a:buFontTx/>
              <a:buChar char="-"/>
            </a:pPr>
            <a:r>
              <a:rPr lang="fr-BE" dirty="0" err="1"/>
              <a:t>We</a:t>
            </a:r>
            <a:r>
              <a:rPr lang="fr-BE" dirty="0"/>
              <a:t> do not </a:t>
            </a:r>
            <a:r>
              <a:rPr lang="fr-BE" dirty="0" err="1"/>
              <a:t>activate</a:t>
            </a:r>
            <a:r>
              <a:rPr lang="fr-BE" dirty="0"/>
              <a:t> </a:t>
            </a:r>
            <a:r>
              <a:rPr lang="fr-BE" dirty="0" err="1"/>
              <a:t>additional</a:t>
            </a:r>
            <a:r>
              <a:rPr lang="fr-BE" dirty="0"/>
              <a:t> modules at </a:t>
            </a:r>
            <a:r>
              <a:rPr lang="fr-BE" dirty="0" err="1"/>
              <a:t>this</a:t>
            </a:r>
            <a:r>
              <a:rPr lang="fr-BE" dirty="0"/>
              <a:t> stage</a:t>
            </a:r>
          </a:p>
          <a:p>
            <a:br>
              <a:rPr lang="fr-BE" b="1" dirty="0"/>
            </a:br>
            <a:r>
              <a:rPr lang="fr-BE" b="1" dirty="0"/>
              <a:t>User </a:t>
            </a:r>
            <a:r>
              <a:rPr lang="fr-BE" b="1" dirty="0" err="1"/>
              <a:t>Administrator</a:t>
            </a:r>
            <a:endParaRPr lang="fr-BE" b="1" dirty="0"/>
          </a:p>
          <a:p>
            <a:pPr marL="285750" indent="-285750">
              <a:buFontTx/>
              <a:buChar char="-"/>
            </a:pPr>
            <a:r>
              <a:rPr lang="fr-BE" dirty="0"/>
              <a:t>Modules must </a:t>
            </a:r>
            <a:r>
              <a:rPr lang="fr-BE" dirty="0" err="1"/>
              <a:t>be</a:t>
            </a:r>
            <a:r>
              <a:rPr lang="fr-BE" dirty="0"/>
              <a:t> </a:t>
            </a:r>
            <a:r>
              <a:rPr lang="fr-BE" dirty="0" err="1"/>
              <a:t>activated</a:t>
            </a:r>
            <a:r>
              <a:rPr lang="fr-BE" dirty="0"/>
              <a:t> for </a:t>
            </a:r>
            <a:r>
              <a:rPr lang="fr-BE" dirty="0" err="1"/>
              <a:t>this</a:t>
            </a:r>
            <a:r>
              <a:rPr lang="fr-BE" dirty="0"/>
              <a:t> user to </a:t>
            </a:r>
            <a:r>
              <a:rPr lang="fr-BE" dirty="0" err="1"/>
              <a:t>access</a:t>
            </a:r>
            <a:r>
              <a:rPr lang="fr-BE" dirty="0"/>
              <a:t> </a:t>
            </a:r>
            <a:r>
              <a:rPr lang="fr-BE" dirty="0" err="1"/>
              <a:t>functional</a:t>
            </a:r>
            <a:r>
              <a:rPr lang="fr-BE" dirty="0"/>
              <a:t> </a:t>
            </a:r>
            <a:r>
              <a:rPr lang="fr-BE" dirty="0" err="1"/>
              <a:t>subject</a:t>
            </a:r>
            <a:r>
              <a:rPr lang="fr-BE" dirty="0"/>
              <a:t> areas </a:t>
            </a:r>
            <a:r>
              <a:rPr lang="fr-BE" dirty="0" err="1"/>
              <a:t>s.a.</a:t>
            </a:r>
            <a:r>
              <a:rPr lang="fr-BE" dirty="0"/>
              <a:t> « Party », « Sale », etc.</a:t>
            </a:r>
          </a:p>
          <a:p>
            <a:pPr marL="285750" indent="-285750">
              <a:buFontTx/>
              <a:buChar char="-"/>
            </a:pPr>
            <a:r>
              <a:rPr lang="fr-BE" dirty="0"/>
              <a:t>As </a:t>
            </a:r>
            <a:r>
              <a:rPr lang="fr-BE" dirty="0" err="1"/>
              <a:t>we</a:t>
            </a:r>
            <a:r>
              <a:rPr lang="fr-BE" dirty="0"/>
              <a:t> </a:t>
            </a:r>
            <a:r>
              <a:rPr lang="fr-BE" dirty="0" err="1"/>
              <a:t>progress</a:t>
            </a:r>
            <a:r>
              <a:rPr lang="fr-BE" dirty="0"/>
              <a:t> in </a:t>
            </a:r>
            <a:r>
              <a:rPr lang="fr-BE" dirty="0" err="1"/>
              <a:t>our</a:t>
            </a:r>
            <a:r>
              <a:rPr lang="fr-BE" dirty="0"/>
              <a:t> </a:t>
            </a:r>
            <a:r>
              <a:rPr lang="fr-BE" dirty="0" err="1"/>
              <a:t>understanding</a:t>
            </a:r>
            <a:r>
              <a:rPr lang="fr-BE" dirty="0"/>
              <a:t> of the system, </a:t>
            </a:r>
            <a:r>
              <a:rPr lang="fr-BE" dirty="0" err="1"/>
              <a:t>we</a:t>
            </a:r>
            <a:r>
              <a:rPr lang="fr-BE" dirty="0"/>
              <a:t> </a:t>
            </a:r>
            <a:r>
              <a:rPr lang="fr-BE" dirty="0" err="1"/>
              <a:t>will</a:t>
            </a:r>
            <a:r>
              <a:rPr lang="fr-BE" dirty="0"/>
              <a:t> </a:t>
            </a:r>
            <a:r>
              <a:rPr lang="fr-BE" dirty="0" err="1"/>
              <a:t>activate</a:t>
            </a:r>
            <a:r>
              <a:rPr lang="fr-BE" dirty="0"/>
              <a:t> modules </a:t>
            </a:r>
            <a:r>
              <a:rPr lang="fr-BE" dirty="0" err="1"/>
              <a:t>progressively</a:t>
            </a:r>
            <a:r>
              <a:rPr lang="fr-BE" dirty="0"/>
              <a:t>.</a:t>
            </a:r>
          </a:p>
          <a:p>
            <a:pPr marL="285750" indent="-285750">
              <a:buFontTx/>
              <a:buChar char="-"/>
            </a:pPr>
            <a:r>
              <a:rPr lang="fr-BE" dirty="0" err="1"/>
              <a:t>We</a:t>
            </a:r>
            <a:r>
              <a:rPr lang="fr-BE" dirty="0"/>
              <a:t> do </a:t>
            </a:r>
            <a:r>
              <a:rPr lang="fr-BE" dirty="0" err="1"/>
              <a:t>this</a:t>
            </a:r>
            <a:r>
              <a:rPr lang="fr-BE" dirty="0"/>
              <a:t> by </a:t>
            </a:r>
            <a:r>
              <a:rPr lang="fr-BE" dirty="0" err="1"/>
              <a:t>refering</a:t>
            </a:r>
            <a:r>
              <a:rPr lang="fr-BE" dirty="0"/>
              <a:t> to the menu item « Modules ».</a:t>
            </a:r>
          </a:p>
          <a:p>
            <a:br>
              <a:rPr lang="fr-BE" b="1" dirty="0"/>
            </a:br>
            <a:r>
              <a:rPr lang="fr-BE" b="1" dirty="0" err="1"/>
              <a:t>Other</a:t>
            </a:r>
            <a:r>
              <a:rPr lang="fr-BE" b="1" dirty="0"/>
              <a:t> </a:t>
            </a:r>
            <a:r>
              <a:rPr lang="fr-BE" b="1" dirty="0" err="1"/>
              <a:t>users</a:t>
            </a:r>
            <a:endParaRPr lang="fr-BE" b="1" dirty="0"/>
          </a:p>
          <a:p>
            <a:pPr marL="285750" indent="-285750">
              <a:buFontTx/>
              <a:buChar char="-"/>
            </a:pPr>
            <a:r>
              <a:rPr lang="fr-BE" dirty="0"/>
              <a:t>At the end of </a:t>
            </a:r>
            <a:r>
              <a:rPr lang="fr-BE" dirty="0" err="1"/>
              <a:t>this</a:t>
            </a:r>
            <a:r>
              <a:rPr lang="fr-BE" dirty="0"/>
              <a:t> document, </a:t>
            </a:r>
            <a:r>
              <a:rPr lang="fr-BE" dirty="0" err="1"/>
              <a:t>we</a:t>
            </a:r>
            <a:r>
              <a:rPr lang="fr-BE" dirty="0"/>
              <a:t> </a:t>
            </a:r>
            <a:r>
              <a:rPr lang="fr-BE" dirty="0" err="1"/>
              <a:t>will</a:t>
            </a:r>
            <a:r>
              <a:rPr lang="fr-BE" dirty="0"/>
              <a:t> show how to </a:t>
            </a:r>
            <a:r>
              <a:rPr lang="fr-BE" dirty="0" err="1"/>
              <a:t>activate</a:t>
            </a:r>
            <a:r>
              <a:rPr lang="fr-BE" dirty="0"/>
              <a:t> </a:t>
            </a:r>
            <a:r>
              <a:rPr lang="fr-BE" dirty="0" err="1"/>
              <a:t>access</a:t>
            </a:r>
            <a:r>
              <a:rPr lang="fr-BE" dirty="0"/>
              <a:t> to </a:t>
            </a:r>
            <a:r>
              <a:rPr lang="fr-BE" dirty="0" err="1"/>
              <a:t>subject</a:t>
            </a:r>
            <a:r>
              <a:rPr lang="fr-BE" dirty="0"/>
              <a:t> areas by </a:t>
            </a:r>
            <a:r>
              <a:rPr lang="fr-BE" dirty="0" err="1"/>
              <a:t>other</a:t>
            </a:r>
            <a:r>
              <a:rPr lang="fr-BE" dirty="0"/>
              <a:t> </a:t>
            </a:r>
            <a:r>
              <a:rPr lang="fr-BE" dirty="0" err="1"/>
              <a:t>users</a:t>
            </a:r>
            <a:r>
              <a:rPr lang="fr-BE" dirty="0"/>
              <a:t>.</a:t>
            </a:r>
          </a:p>
          <a:p>
            <a:pPr marL="285750" indent="-285750">
              <a:buFontTx/>
              <a:buChar char="-"/>
            </a:pPr>
            <a:r>
              <a:rPr lang="fr-BE" dirty="0" err="1"/>
              <a:t>We</a:t>
            </a:r>
            <a:r>
              <a:rPr lang="fr-BE" dirty="0"/>
              <a:t> </a:t>
            </a:r>
            <a:r>
              <a:rPr lang="fr-BE" dirty="0" err="1"/>
              <a:t>will</a:t>
            </a:r>
            <a:r>
              <a:rPr lang="fr-BE" dirty="0"/>
              <a:t> do </a:t>
            </a:r>
            <a:r>
              <a:rPr lang="fr-BE" dirty="0" err="1"/>
              <a:t>so</a:t>
            </a:r>
            <a:r>
              <a:rPr lang="fr-BE" dirty="0"/>
              <a:t> </a:t>
            </a:r>
            <a:r>
              <a:rPr lang="fr-BE" dirty="0" err="1"/>
              <a:t>thru</a:t>
            </a:r>
            <a:r>
              <a:rPr lang="fr-BE" dirty="0"/>
              <a:t> Menu </a:t>
            </a:r>
            <a:r>
              <a:rPr lang="fr-BE" dirty="0" err="1"/>
              <a:t>Tree</a:t>
            </a:r>
            <a:r>
              <a:rPr lang="fr-BE" dirty="0"/>
              <a:t> Items « User Groups » or « User </a:t>
            </a:r>
            <a:r>
              <a:rPr lang="fr-BE" dirty="0" err="1"/>
              <a:t>Roles</a:t>
            </a:r>
            <a:r>
              <a:rPr lang="fr-BE" dirty="0"/>
              <a:t> ». </a:t>
            </a:r>
            <a:endParaRPr lang="en-B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CFF1142-2736-48F8-BD04-870C2F2063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9576" y="57416"/>
            <a:ext cx="2443273" cy="201343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1C0E658-F5D5-44FC-80BA-0F2363D402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54020"/>
            <a:ext cx="4094285" cy="210843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CC6095A-FBB8-469A-AA89-9E04BE0B7CE9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3C0FEB-A765-4DEF-9997-E24E3EEC7F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42849" y="0"/>
            <a:ext cx="1571625" cy="521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50558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D8B04-DC67-47BB-87D9-76195BD40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« User </a:t>
            </a:r>
            <a:r>
              <a:rPr lang="fr-BE" dirty="0" err="1"/>
              <a:t>Administrator</a:t>
            </a:r>
            <a:r>
              <a:rPr lang="fr-BE" dirty="0"/>
              <a:t> » </a:t>
            </a:r>
            <a:r>
              <a:rPr lang="fr-BE" dirty="0" err="1"/>
              <a:t>installs</a:t>
            </a:r>
            <a:r>
              <a:rPr lang="fr-BE" dirty="0"/>
              <a:t> « User Marc »</a:t>
            </a:r>
            <a:endParaRPr lang="en-B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919E071-268B-47FC-8280-1C79DB87B1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80</a:t>
            </a:fld>
            <a:endParaRPr lang="en-BE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CE0CDD4-4973-44D7-B39E-CF17BA7EAA9A}"/>
              </a:ext>
            </a:extLst>
          </p:cNvPr>
          <p:cNvSpPr txBox="1"/>
          <p:nvPr/>
        </p:nvSpPr>
        <p:spPr>
          <a:xfrm>
            <a:off x="838200" y="5322809"/>
            <a:ext cx="9728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BE" dirty="0"/>
              <a:t>User « Marc » </a:t>
            </a:r>
            <a:r>
              <a:rPr lang="fr-BE" dirty="0" err="1"/>
              <a:t>is</a:t>
            </a:r>
            <a:r>
              <a:rPr lang="fr-BE" dirty="0"/>
              <a:t> </a:t>
            </a:r>
            <a:r>
              <a:rPr lang="fr-BE" dirty="0" err="1"/>
              <a:t>installed</a:t>
            </a:r>
            <a:r>
              <a:rPr lang="fr-BE" dirty="0"/>
              <a:t> </a:t>
            </a:r>
            <a:r>
              <a:rPr lang="fr-BE" dirty="0" err="1"/>
              <a:t>with</a:t>
            </a:r>
            <a:r>
              <a:rPr lang="fr-BE" dirty="0"/>
              <a:t> </a:t>
            </a:r>
            <a:r>
              <a:rPr lang="fr-BE" dirty="0" err="1"/>
              <a:t>reference</a:t>
            </a:r>
            <a:r>
              <a:rPr lang="fr-BE" dirty="0"/>
              <a:t> to « </a:t>
            </a:r>
            <a:r>
              <a:rPr lang="fr-BE" dirty="0" err="1"/>
              <a:t>Company</a:t>
            </a:r>
            <a:r>
              <a:rPr lang="fr-BE" dirty="0"/>
              <a:t> COM01 »</a:t>
            </a:r>
          </a:p>
          <a:p>
            <a:pPr marL="285750" indent="-285750">
              <a:buFontTx/>
              <a:buChar char="-"/>
            </a:pPr>
            <a:r>
              <a:rPr lang="fr-BE" dirty="0" err="1"/>
              <a:t>When</a:t>
            </a:r>
            <a:r>
              <a:rPr lang="fr-BE" dirty="0"/>
              <a:t> </a:t>
            </a:r>
            <a:r>
              <a:rPr lang="fr-BE" dirty="0" err="1"/>
              <a:t>loging</a:t>
            </a:r>
            <a:r>
              <a:rPr lang="fr-BE" dirty="0"/>
              <a:t> in </a:t>
            </a:r>
            <a:r>
              <a:rPr lang="fr-BE" dirty="0" err="1"/>
              <a:t>with</a:t>
            </a:r>
            <a:r>
              <a:rPr lang="fr-BE" dirty="0"/>
              <a:t> « User Marc », </a:t>
            </a:r>
            <a:r>
              <a:rPr lang="fr-BE" dirty="0" err="1"/>
              <a:t>we</a:t>
            </a:r>
            <a:r>
              <a:rPr lang="fr-BE" dirty="0"/>
              <a:t> observe </a:t>
            </a:r>
            <a:r>
              <a:rPr lang="fr-BE" dirty="0" err="1"/>
              <a:t>that</a:t>
            </a:r>
            <a:r>
              <a:rPr lang="fr-BE" dirty="0"/>
              <a:t> the menu </a:t>
            </a:r>
            <a:r>
              <a:rPr lang="fr-BE" dirty="0" err="1"/>
              <a:t>tree</a:t>
            </a:r>
            <a:r>
              <a:rPr lang="fr-BE" dirty="0"/>
              <a:t> </a:t>
            </a:r>
            <a:r>
              <a:rPr lang="fr-BE" dirty="0" err="1"/>
              <a:t>is</a:t>
            </a:r>
            <a:r>
              <a:rPr lang="fr-BE" dirty="0"/>
              <a:t> </a:t>
            </a:r>
            <a:r>
              <a:rPr lang="fr-BE" dirty="0" err="1"/>
              <a:t>reduced</a:t>
            </a:r>
            <a:r>
              <a:rPr lang="fr-BE" dirty="0"/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B5D454-1BEA-457D-AE20-5C0A1AAE70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7475" y="0"/>
            <a:ext cx="1914525" cy="18954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4E1E6F8-6B8D-4230-9DD6-66AEEB6759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022424"/>
            <a:ext cx="7772400" cy="410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20765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D8B04-DC67-47BB-87D9-76195BD40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« User </a:t>
            </a:r>
            <a:r>
              <a:rPr lang="fr-BE" dirty="0" err="1"/>
              <a:t>Administrator</a:t>
            </a:r>
            <a:r>
              <a:rPr lang="fr-BE" dirty="0"/>
              <a:t> » </a:t>
            </a:r>
            <a:r>
              <a:rPr lang="fr-BE" dirty="0" err="1"/>
              <a:t>installs</a:t>
            </a:r>
            <a:r>
              <a:rPr lang="fr-BE" dirty="0"/>
              <a:t> « User Paula »</a:t>
            </a:r>
            <a:endParaRPr lang="en-B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919E071-268B-47FC-8280-1C79DB87B1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81</a:t>
            </a:fld>
            <a:endParaRPr lang="en-BE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CE0CDD4-4973-44D7-B39E-CF17BA7EAA9A}"/>
              </a:ext>
            </a:extLst>
          </p:cNvPr>
          <p:cNvSpPr txBox="1"/>
          <p:nvPr/>
        </p:nvSpPr>
        <p:spPr>
          <a:xfrm>
            <a:off x="838200" y="5322809"/>
            <a:ext cx="9728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BE" dirty="0"/>
              <a:t>User « Paula » </a:t>
            </a:r>
            <a:r>
              <a:rPr lang="fr-BE" dirty="0" err="1"/>
              <a:t>is</a:t>
            </a:r>
            <a:r>
              <a:rPr lang="fr-BE" dirty="0"/>
              <a:t> </a:t>
            </a:r>
            <a:r>
              <a:rPr lang="fr-BE" dirty="0" err="1"/>
              <a:t>installed</a:t>
            </a:r>
            <a:r>
              <a:rPr lang="fr-BE" dirty="0"/>
              <a:t> </a:t>
            </a:r>
            <a:r>
              <a:rPr lang="fr-BE" dirty="0" err="1"/>
              <a:t>without</a:t>
            </a:r>
            <a:r>
              <a:rPr lang="fr-BE" dirty="0"/>
              <a:t> </a:t>
            </a:r>
            <a:r>
              <a:rPr lang="fr-BE" dirty="0" err="1"/>
              <a:t>references</a:t>
            </a:r>
            <a:r>
              <a:rPr lang="fr-BE" dirty="0"/>
              <a:t> to « </a:t>
            </a:r>
            <a:r>
              <a:rPr lang="fr-BE" dirty="0" err="1"/>
              <a:t>Company</a:t>
            </a:r>
            <a:r>
              <a:rPr lang="fr-BE" dirty="0"/>
              <a:t> COM01 » and « </a:t>
            </a:r>
            <a:r>
              <a:rPr lang="fr-BE" dirty="0" err="1"/>
              <a:t>Employee</a:t>
            </a:r>
            <a:r>
              <a:rPr lang="fr-BE" dirty="0"/>
              <a:t> EMP01 »</a:t>
            </a:r>
          </a:p>
          <a:p>
            <a:pPr marL="285750" indent="-285750">
              <a:buFontTx/>
              <a:buChar char="-"/>
            </a:pPr>
            <a:r>
              <a:rPr lang="fr-BE" dirty="0" err="1"/>
              <a:t>When</a:t>
            </a:r>
            <a:r>
              <a:rPr lang="fr-BE" dirty="0"/>
              <a:t> </a:t>
            </a:r>
            <a:r>
              <a:rPr lang="fr-BE" dirty="0" err="1"/>
              <a:t>loging</a:t>
            </a:r>
            <a:r>
              <a:rPr lang="fr-BE" dirty="0"/>
              <a:t> in </a:t>
            </a:r>
            <a:r>
              <a:rPr lang="fr-BE" dirty="0" err="1"/>
              <a:t>with</a:t>
            </a:r>
            <a:r>
              <a:rPr lang="fr-BE" dirty="0"/>
              <a:t> « User Paula », </a:t>
            </a:r>
            <a:r>
              <a:rPr lang="fr-BE" dirty="0" err="1"/>
              <a:t>we</a:t>
            </a:r>
            <a:r>
              <a:rPr lang="fr-BE" dirty="0"/>
              <a:t> observe </a:t>
            </a:r>
            <a:r>
              <a:rPr lang="fr-BE" dirty="0" err="1"/>
              <a:t>that</a:t>
            </a:r>
            <a:r>
              <a:rPr lang="fr-BE" dirty="0"/>
              <a:t> the menu </a:t>
            </a:r>
            <a:r>
              <a:rPr lang="fr-BE" dirty="0" err="1"/>
              <a:t>tree</a:t>
            </a:r>
            <a:r>
              <a:rPr lang="fr-BE" dirty="0"/>
              <a:t> </a:t>
            </a:r>
            <a:r>
              <a:rPr lang="fr-BE" dirty="0" err="1"/>
              <a:t>is</a:t>
            </a:r>
            <a:r>
              <a:rPr lang="fr-BE" dirty="0"/>
              <a:t> </a:t>
            </a:r>
            <a:r>
              <a:rPr lang="fr-BE" dirty="0" err="1"/>
              <a:t>reduced</a:t>
            </a:r>
            <a:r>
              <a:rPr lang="fr-BE" dirty="0"/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B5D454-1BEA-457D-AE20-5C0A1AAE70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7475" y="0"/>
            <a:ext cx="1914525" cy="18954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936BE54-7380-43F7-93D1-D186A73C48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011848"/>
            <a:ext cx="7426052" cy="4131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38454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ABBF0-44BB-4BD7-BF73-1C1B53AB8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« User » Gustave</a:t>
            </a:r>
            <a:endParaRPr lang="en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EB2215-A942-4BCE-A81E-D72EEA7126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15E239-BDA8-4F2C-A853-5FC4DA3CC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82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22857155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D8B04-DC67-47BB-87D9-76195BD40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« User </a:t>
            </a:r>
            <a:r>
              <a:rPr lang="fr-BE" dirty="0" err="1"/>
              <a:t>Administtrator</a:t>
            </a:r>
            <a:r>
              <a:rPr lang="fr-BE" dirty="0"/>
              <a:t> » </a:t>
            </a:r>
            <a:r>
              <a:rPr lang="fr-BE" dirty="0" err="1"/>
              <a:t>creates</a:t>
            </a:r>
            <a:r>
              <a:rPr lang="fr-BE" dirty="0"/>
              <a:t> </a:t>
            </a:r>
            <a:r>
              <a:rPr lang="fr-BE" dirty="0" err="1"/>
              <a:t>then</a:t>
            </a:r>
            <a:r>
              <a:rPr lang="fr-BE" dirty="0"/>
              <a:t> </a:t>
            </a:r>
            <a:r>
              <a:rPr lang="fr-BE" dirty="0" err="1"/>
              <a:t>deactivates</a:t>
            </a:r>
            <a:r>
              <a:rPr lang="fr-BE" dirty="0"/>
              <a:t> « User Gustave »</a:t>
            </a:r>
            <a:endParaRPr lang="en-B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919E071-268B-47FC-8280-1C79DB87B1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83</a:t>
            </a:fld>
            <a:endParaRPr lang="en-B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CB1AE5-901B-4384-BF55-C0CBD867439E}"/>
              </a:ext>
            </a:extLst>
          </p:cNvPr>
          <p:cNvSpPr txBox="1"/>
          <p:nvPr/>
        </p:nvSpPr>
        <p:spPr>
          <a:xfrm>
            <a:off x="6096000" y="4527686"/>
            <a:ext cx="50757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BE" dirty="0"/>
              <a:t>User « Gustave  » </a:t>
            </a:r>
            <a:r>
              <a:rPr lang="fr-BE" dirty="0" err="1"/>
              <a:t>is</a:t>
            </a:r>
            <a:r>
              <a:rPr lang="fr-BE" dirty="0"/>
              <a:t> </a:t>
            </a:r>
            <a:r>
              <a:rPr lang="fr-BE" dirty="0" err="1"/>
              <a:t>installed</a:t>
            </a:r>
            <a:r>
              <a:rPr lang="fr-BE" dirty="0"/>
              <a:t> </a:t>
            </a:r>
            <a:r>
              <a:rPr lang="fr-BE" dirty="0" err="1"/>
              <a:t>then</a:t>
            </a:r>
            <a:r>
              <a:rPr lang="fr-BE" dirty="0"/>
              <a:t> </a:t>
            </a:r>
            <a:r>
              <a:rPr lang="fr-BE" dirty="0" err="1"/>
              <a:t>deactivated</a:t>
            </a:r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/>
              <a:t>This </a:t>
            </a:r>
            <a:r>
              <a:rPr lang="fr-BE" dirty="0" err="1"/>
              <a:t>demonstrates</a:t>
            </a:r>
            <a:r>
              <a:rPr lang="fr-BE" dirty="0"/>
              <a:t> </a:t>
            </a:r>
            <a:r>
              <a:rPr lang="fr-BE" dirty="0" err="1"/>
              <a:t>that</a:t>
            </a:r>
            <a:r>
              <a:rPr lang="fr-BE" dirty="0"/>
              <a:t> a user </a:t>
            </a:r>
            <a:r>
              <a:rPr lang="fr-BE" dirty="0" err="1"/>
              <a:t>cannot</a:t>
            </a:r>
            <a:r>
              <a:rPr lang="fr-BE" dirty="0"/>
              <a:t> </a:t>
            </a:r>
            <a:r>
              <a:rPr lang="fr-BE" dirty="0" err="1"/>
              <a:t>be</a:t>
            </a:r>
            <a:r>
              <a:rPr lang="fr-BE" dirty="0"/>
              <a:t> </a:t>
            </a:r>
            <a:r>
              <a:rPr lang="fr-BE" dirty="0" err="1"/>
              <a:t>deleted</a:t>
            </a:r>
            <a:endParaRPr lang="en-B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44EBBB-68D9-47A3-84D7-77273D7317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803" y="1143838"/>
            <a:ext cx="1977537" cy="16999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E32B030-77D3-4C79-B747-955568644B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3191" y="1143837"/>
            <a:ext cx="6938122" cy="258579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DA43801-1D86-494A-9F13-6C700A06F4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803" y="4102100"/>
            <a:ext cx="4781550" cy="2390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14511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ABBF0-44BB-4BD7-BF73-1C1B53AB8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State Post</a:t>
            </a:r>
            <a:endParaRPr lang="en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EB2215-A942-4BCE-A81E-D72EEA7126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15E239-BDA8-4F2C-A853-5FC4DA3CC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84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62283083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07B74-84CE-40D2-A634-81A38712A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State « Post » - </a:t>
            </a:r>
            <a:r>
              <a:rPr lang="fr-BE" dirty="0" err="1"/>
              <a:t>Users</a:t>
            </a:r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E8B4B1-473B-45A7-BB11-CFD811F94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85</a:t>
            </a:fld>
            <a:endParaRPr lang="en-BE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F3D19B12-5838-4BAC-9412-A708FEE510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43708"/>
            <a:ext cx="7772400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21296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07B74-84CE-40D2-A634-81A38712A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State « Post » - User « Admin »</a:t>
            </a:r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E8B4B1-473B-45A7-BB11-CFD811F94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86</a:t>
            </a:fld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31D61E-209E-4E40-BBD2-8492098955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15234"/>
            <a:ext cx="2276475" cy="550545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2E73EC6-7CF1-476F-9E82-39E77F48D6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2003" y="915234"/>
            <a:ext cx="4439997" cy="257531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4CBD74E-1D7D-4490-AD6B-7926A01828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0102" y="915234"/>
            <a:ext cx="4477531" cy="257531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9B5DD67-3B77-458F-9EDB-DA8BFFDBDA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60102" y="3667959"/>
            <a:ext cx="7143750" cy="212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88840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07B74-84CE-40D2-A634-81A38712A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State « Post » - User « Paula », « Marc »</a:t>
            </a:r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E8B4B1-473B-45A7-BB11-CFD811F94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87</a:t>
            </a:fld>
            <a:endParaRPr lang="en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F05051-9D0E-4CFF-84BA-03D3703F19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6944" y="3135671"/>
            <a:ext cx="5806834" cy="37223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A27F6C0-F5F2-4B23-B128-9E71CF74BA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6944" y="915233"/>
            <a:ext cx="5806834" cy="208718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D999EFA-0C79-4001-8FFF-6A33BD2AAE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915234"/>
            <a:ext cx="1905000" cy="181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90107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07B74-84CE-40D2-A634-81A38712A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State « Post » - </a:t>
            </a:r>
            <a:r>
              <a:rPr lang="fr-BE" dirty="0" err="1"/>
              <a:t>Database</a:t>
            </a:r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E8B4B1-473B-45A7-BB11-CFD811F94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88</a:t>
            </a:fld>
            <a:endParaRPr lang="en-B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83CDACA-34E4-4A4B-9E61-7D8DA6AF68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15235"/>
            <a:ext cx="2375814" cy="371831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5EA87DC-E31B-4B1C-B4E4-7D1C6FDA0B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1801" y="915234"/>
            <a:ext cx="2375815" cy="349863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C85CD41-EA97-4344-94C8-C6A4F9A850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7615" y="915233"/>
            <a:ext cx="1944587" cy="342540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8F06A97-F262-47E7-A1DE-3D4C01C167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2202" y="915233"/>
            <a:ext cx="1944588" cy="385663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976C1DD-0645-4A08-B072-C25DF10CF2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59689" y="915233"/>
            <a:ext cx="1731757" cy="168204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4FA5E22-9F2C-4A3D-87B6-C2EFAAFE97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8199" y="915233"/>
            <a:ext cx="875065" cy="175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54636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13DF90E-A4EC-4B76-A3CA-B0AF67F27E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1360150" cy="2852737"/>
          </a:xfrm>
        </p:spPr>
        <p:txBody>
          <a:bodyPr>
            <a:normAutofit fontScale="90000"/>
          </a:bodyPr>
          <a:lstStyle/>
          <a:p>
            <a:br>
              <a:rPr lang="fr-BE" dirty="0"/>
            </a:br>
            <a:br>
              <a:rPr lang="fr-BE" dirty="0"/>
            </a:br>
            <a:br>
              <a:rPr lang="fr-BE" dirty="0"/>
            </a:br>
            <a:r>
              <a:rPr lang="fr-BE" dirty="0"/>
              <a:t>« </a:t>
            </a:r>
            <a:r>
              <a:rPr lang="fr-BE" dirty="0" err="1"/>
              <a:t>Financials</a:t>
            </a:r>
            <a:r>
              <a:rPr lang="fr-BE" dirty="0"/>
              <a:t> »</a:t>
            </a:r>
            <a:br>
              <a:rPr lang="fr-BE" dirty="0"/>
            </a:br>
            <a:br>
              <a:rPr lang="fr-BE" dirty="0"/>
            </a:br>
            <a:r>
              <a:rPr lang="fr-BE" dirty="0"/>
              <a:t>« Chart of </a:t>
            </a:r>
            <a:r>
              <a:rPr lang="fr-BE" dirty="0" err="1"/>
              <a:t>Accounts</a:t>
            </a:r>
            <a:r>
              <a:rPr lang="fr-BE" dirty="0"/>
              <a:t> » &amp; « Fiscal </a:t>
            </a:r>
            <a:r>
              <a:rPr lang="fr-BE" dirty="0" err="1"/>
              <a:t>Year</a:t>
            </a:r>
            <a:r>
              <a:rPr lang="fr-BE" dirty="0"/>
              <a:t> and </a:t>
            </a:r>
            <a:r>
              <a:rPr lang="fr-BE" dirty="0" err="1"/>
              <a:t>Period</a:t>
            </a:r>
            <a:r>
              <a:rPr lang="fr-BE" dirty="0"/>
              <a:t> » &amp; « Journal »</a:t>
            </a:r>
            <a:endParaRPr lang="en-BE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4F6C81-E6FD-4BF0-A5FA-4496A80EE9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1360150" cy="1500187"/>
          </a:xfrm>
        </p:spPr>
        <p:txBody>
          <a:bodyPr/>
          <a:lstStyle/>
          <a:p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E50B21-466E-437C-98A2-72A3881A8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89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5377486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8F43331-7371-4FD4-ACD1-C8D34D824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Re-</a:t>
            </a:r>
            <a:r>
              <a:rPr lang="fr-BE" dirty="0" err="1"/>
              <a:t>executing</a:t>
            </a:r>
            <a:r>
              <a:rPr lang="fr-BE" dirty="0"/>
              <a:t> </a:t>
            </a:r>
            <a:r>
              <a:rPr lang="fr-BE" dirty="0" err="1"/>
              <a:t>wizards</a:t>
            </a:r>
            <a:r>
              <a:rPr lang="fr-BE" dirty="0"/>
              <a:t> - Method 1</a:t>
            </a:r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F05DE2-1634-4EC8-A8A5-A3F708F60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9</a:t>
            </a:fld>
            <a:endParaRPr lang="en-B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DDBEB0C-C888-4D41-8400-77BD869851AE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0842A5D-DF4B-429D-8447-60B132E8D9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57493"/>
            <a:ext cx="1805208" cy="228799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3CD35F4-E4F6-4C5C-A367-0234DBF73D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2184" y="1957493"/>
            <a:ext cx="1582220" cy="281394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CD382CA-DB16-4281-8720-A7295196E9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3796" y="1957493"/>
            <a:ext cx="3400509" cy="280227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3B3AAC9-4FEB-41C2-958E-7BE683B76370}"/>
              </a:ext>
            </a:extLst>
          </p:cNvPr>
          <p:cNvSpPr txBox="1"/>
          <p:nvPr/>
        </p:nvSpPr>
        <p:spPr>
          <a:xfrm>
            <a:off x="838200" y="1023071"/>
            <a:ext cx="9834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 err="1"/>
              <a:t>Wizard</a:t>
            </a:r>
            <a:r>
              <a:rPr lang="fr-BE" dirty="0"/>
              <a:t> </a:t>
            </a:r>
            <a:r>
              <a:rPr lang="fr-BE" dirty="0" err="1"/>
              <a:t>operations</a:t>
            </a:r>
            <a:r>
              <a:rPr lang="fr-BE" dirty="0"/>
              <a:t> can </a:t>
            </a:r>
            <a:r>
              <a:rPr lang="fr-BE" dirty="0" err="1"/>
              <a:t>be</a:t>
            </a:r>
            <a:r>
              <a:rPr lang="fr-BE" dirty="0"/>
              <a:t> </a:t>
            </a:r>
            <a:r>
              <a:rPr lang="fr-BE" dirty="0" err="1"/>
              <a:t>repeated</a:t>
            </a:r>
            <a:r>
              <a:rPr lang="fr-BE" dirty="0"/>
              <a:t> </a:t>
            </a:r>
            <a:r>
              <a:rPr lang="fr-BE" dirty="0" err="1"/>
              <a:t>later</a:t>
            </a:r>
            <a:r>
              <a:rPr lang="fr-BE" dirty="0"/>
              <a:t> as </a:t>
            </a:r>
            <a:r>
              <a:rPr lang="fr-BE" dirty="0" err="1"/>
              <a:t>well</a:t>
            </a:r>
            <a:r>
              <a:rPr lang="fr-BE" dirty="0"/>
              <a:t>, </a:t>
            </a:r>
            <a:r>
              <a:rPr lang="fr-BE" dirty="0" err="1"/>
              <a:t>using</a:t>
            </a:r>
            <a:r>
              <a:rPr lang="fr-BE" dirty="0"/>
              <a:t> Menu items in the </a:t>
            </a:r>
            <a:r>
              <a:rPr lang="fr-BE" dirty="0" err="1"/>
              <a:t>Tree</a:t>
            </a:r>
            <a:r>
              <a:rPr lang="fr-BE" dirty="0"/>
              <a:t> on the </a:t>
            </a:r>
            <a:r>
              <a:rPr lang="fr-BE" dirty="0" err="1"/>
              <a:t>left</a:t>
            </a:r>
            <a:r>
              <a:rPr lang="fr-BE" dirty="0"/>
              <a:t> of the screen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37094219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07B74-84CE-40D2-A634-81A38712A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Documentation</a:t>
            </a:r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E8B4B1-473B-45A7-BB11-CFD811F94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90</a:t>
            </a:fld>
            <a:endParaRPr lang="en-B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504892-A355-47B4-946B-D6DFBFFC38DB}"/>
              </a:ext>
            </a:extLst>
          </p:cNvPr>
          <p:cNvSpPr txBox="1"/>
          <p:nvPr/>
        </p:nvSpPr>
        <p:spPr>
          <a:xfrm>
            <a:off x="838200" y="1209655"/>
            <a:ext cx="114503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BE" dirty="0"/>
              <a:t>[</a:t>
            </a:r>
            <a:r>
              <a:rPr lang="en-BE" dirty="0">
                <a:hlinkClick r:id="rId2"/>
              </a:rPr>
              <a:t>https://tryton-administration-manual.readthedocs.io/en/latest/basic_config.html#installing-a-chart-of-accounts</a:t>
            </a:r>
            <a:r>
              <a:rPr lang="fr-BE" dirty="0"/>
              <a:t>]</a:t>
            </a:r>
          </a:p>
          <a:p>
            <a:r>
              <a:rPr lang="fr-BE" dirty="0"/>
              <a:t>[</a:t>
            </a:r>
            <a:r>
              <a:rPr lang="en-BE" dirty="0">
                <a:hlinkClick r:id="rId3"/>
              </a:rPr>
              <a:t>https://tryton-administration-manual.readthedocs.io/en/latest/accounts.html</a:t>
            </a:r>
            <a:r>
              <a:rPr lang="fr-BE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413252095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07B74-84CE-40D2-A634-81A38712A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Precondition</a:t>
            </a:r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E8B4B1-473B-45A7-BB11-CFD811F94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91</a:t>
            </a:fld>
            <a:endParaRPr lang="en-B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E04AFD0-9BFF-4383-8D49-AE11893282A7}"/>
              </a:ext>
            </a:extLst>
          </p:cNvPr>
          <p:cNvSpPr txBox="1"/>
          <p:nvPr/>
        </p:nvSpPr>
        <p:spPr>
          <a:xfrm>
            <a:off x="838200" y="1003160"/>
            <a:ext cx="1064455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BE" dirty="0" err="1"/>
              <a:t>Before</a:t>
            </a:r>
            <a:r>
              <a:rPr lang="fr-BE" dirty="0"/>
              <a:t> </a:t>
            </a:r>
            <a:r>
              <a:rPr lang="fr-BE" dirty="0" err="1"/>
              <a:t>activating</a:t>
            </a:r>
            <a:r>
              <a:rPr lang="fr-BE" dirty="0"/>
              <a:t> the Financial Modules, </a:t>
            </a:r>
            <a:r>
              <a:rPr lang="fr-BE" dirty="0" err="1"/>
              <a:t>it</a:t>
            </a:r>
            <a:r>
              <a:rPr lang="fr-BE" dirty="0"/>
              <a:t> </a:t>
            </a:r>
            <a:r>
              <a:rPr lang="fr-BE" dirty="0" err="1"/>
              <a:t>is</a:t>
            </a:r>
            <a:r>
              <a:rPr lang="fr-BE" dirty="0"/>
              <a:t> </a:t>
            </a:r>
            <a:r>
              <a:rPr lang="fr-BE" dirty="0" err="1"/>
              <a:t>advised</a:t>
            </a:r>
            <a:r>
              <a:rPr lang="fr-BE" dirty="0"/>
              <a:t> to </a:t>
            </a:r>
            <a:r>
              <a:rPr lang="fr-BE" dirty="0" err="1"/>
              <a:t>properly</a:t>
            </a:r>
            <a:r>
              <a:rPr lang="fr-BE" dirty="0"/>
              <a:t> configure the « </a:t>
            </a:r>
            <a:r>
              <a:rPr lang="fr-BE" dirty="0" err="1"/>
              <a:t>Administrator</a:t>
            </a:r>
            <a:r>
              <a:rPr lang="fr-BE" dirty="0"/>
              <a:t> » user</a:t>
            </a:r>
          </a:p>
          <a:p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/>
              <a:t>The user </a:t>
            </a:r>
            <a:r>
              <a:rPr lang="fr-BE" dirty="0" err="1"/>
              <a:t>should</a:t>
            </a:r>
            <a:r>
              <a:rPr lang="fr-BE" dirty="0"/>
              <a:t> </a:t>
            </a:r>
            <a:r>
              <a:rPr lang="fr-BE" dirty="0" err="1"/>
              <a:t>reference</a:t>
            </a:r>
            <a:r>
              <a:rPr lang="fr-BE" dirty="0"/>
              <a:t> :</a:t>
            </a:r>
          </a:p>
          <a:p>
            <a:pPr marL="742950" lvl="1" indent="-285750">
              <a:buFontTx/>
              <a:buChar char="-"/>
            </a:pPr>
            <a:r>
              <a:rPr lang="fr-BE" dirty="0"/>
              <a:t>The « </a:t>
            </a:r>
            <a:r>
              <a:rPr lang="fr-BE" dirty="0" err="1"/>
              <a:t>Current</a:t>
            </a:r>
            <a:r>
              <a:rPr lang="fr-BE" dirty="0"/>
              <a:t> </a:t>
            </a:r>
            <a:r>
              <a:rPr lang="fr-BE" dirty="0" err="1"/>
              <a:t>Company</a:t>
            </a:r>
            <a:r>
              <a:rPr lang="fr-BE" dirty="0"/>
              <a:t> » </a:t>
            </a:r>
            <a:r>
              <a:rPr lang="fr-BE" dirty="0" err="1"/>
              <a:t>field</a:t>
            </a:r>
            <a:r>
              <a:rPr lang="fr-BE" dirty="0"/>
              <a:t> </a:t>
            </a:r>
            <a:r>
              <a:rPr lang="fr-BE" dirty="0" err="1"/>
              <a:t>with</a:t>
            </a:r>
            <a:r>
              <a:rPr lang="fr-BE" dirty="0"/>
              <a:t> e.g. « COM01 » i.e. the </a:t>
            </a:r>
            <a:r>
              <a:rPr lang="fr-BE" dirty="0" err="1"/>
              <a:t>company</a:t>
            </a:r>
            <a:r>
              <a:rPr lang="fr-BE" dirty="0"/>
              <a:t> for </a:t>
            </a:r>
            <a:r>
              <a:rPr lang="fr-BE" dirty="0" err="1"/>
              <a:t>which</a:t>
            </a:r>
            <a:r>
              <a:rPr lang="fr-BE" dirty="0"/>
              <a:t> the « Chart of </a:t>
            </a:r>
            <a:r>
              <a:rPr lang="fr-BE" dirty="0" err="1"/>
              <a:t>Accounts</a:t>
            </a:r>
            <a:r>
              <a:rPr lang="fr-BE" dirty="0"/>
              <a:t> » </a:t>
            </a:r>
            <a:r>
              <a:rPr lang="fr-BE" dirty="0" err="1"/>
              <a:t>will</a:t>
            </a:r>
            <a:r>
              <a:rPr lang="fr-BE" dirty="0"/>
              <a:t> </a:t>
            </a:r>
            <a:r>
              <a:rPr lang="fr-BE" dirty="0" err="1"/>
              <a:t>be</a:t>
            </a:r>
            <a:r>
              <a:rPr lang="fr-BE" dirty="0"/>
              <a:t> </a:t>
            </a:r>
            <a:r>
              <a:rPr lang="fr-BE" dirty="0" err="1"/>
              <a:t>created</a:t>
            </a:r>
            <a:r>
              <a:rPr lang="fr-BE" dirty="0"/>
              <a:t>.</a:t>
            </a:r>
          </a:p>
          <a:p>
            <a:pPr marL="742950" lvl="1" indent="-285750">
              <a:buFontTx/>
              <a:buChar char="-"/>
            </a:pPr>
            <a:r>
              <a:rPr lang="fr-BE" dirty="0"/>
              <a:t>An « </a:t>
            </a:r>
            <a:r>
              <a:rPr lang="fr-BE" dirty="0" err="1"/>
              <a:t>Employee</a:t>
            </a:r>
            <a:r>
              <a:rPr lang="fr-BE" dirty="0"/>
              <a:t> » </a:t>
            </a:r>
            <a:r>
              <a:rPr lang="fr-BE" dirty="0" err="1"/>
              <a:t>field</a:t>
            </a:r>
            <a:r>
              <a:rPr lang="fr-BE" dirty="0"/>
              <a:t> </a:t>
            </a:r>
            <a:r>
              <a:rPr lang="fr-BE" dirty="0" err="1"/>
              <a:t>with</a:t>
            </a:r>
            <a:r>
              <a:rPr lang="fr-BE" dirty="0"/>
              <a:t> e.g. « EMP01 » </a:t>
            </a:r>
            <a:r>
              <a:rPr lang="fr-BE" dirty="0" err="1"/>
              <a:t>who</a:t>
            </a:r>
            <a:r>
              <a:rPr lang="fr-BE" dirty="0"/>
              <a:t> </a:t>
            </a:r>
            <a:r>
              <a:rPr lang="fr-BE" dirty="0" err="1"/>
              <a:t>is</a:t>
            </a:r>
            <a:r>
              <a:rPr lang="fr-BE" dirty="0"/>
              <a:t> part of « </a:t>
            </a:r>
            <a:r>
              <a:rPr lang="fr-BE" dirty="0" err="1"/>
              <a:t>Company</a:t>
            </a:r>
            <a:r>
              <a:rPr lang="fr-BE" dirty="0"/>
              <a:t> COM01 »</a:t>
            </a:r>
          </a:p>
          <a:p>
            <a:pPr lvl="1"/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/>
              <a:t>Under </a:t>
            </a:r>
            <a:r>
              <a:rPr lang="fr-BE" dirty="0" err="1"/>
              <a:t>those</a:t>
            </a:r>
            <a:r>
              <a:rPr lang="fr-BE" dirty="0"/>
              <a:t> conditions, at the end of module activation, a « </a:t>
            </a:r>
            <a:r>
              <a:rPr lang="fr-BE" dirty="0" err="1"/>
              <a:t>Create</a:t>
            </a:r>
            <a:r>
              <a:rPr lang="fr-BE" dirty="0"/>
              <a:t> Chart of </a:t>
            </a:r>
            <a:r>
              <a:rPr lang="fr-BE" dirty="0" err="1"/>
              <a:t>Accounts</a:t>
            </a:r>
            <a:r>
              <a:rPr lang="fr-BE" dirty="0"/>
              <a:t> » </a:t>
            </a:r>
            <a:r>
              <a:rPr lang="fr-BE" dirty="0" err="1"/>
              <a:t>wizard</a:t>
            </a:r>
            <a:r>
              <a:rPr lang="fr-BE" dirty="0"/>
              <a:t> </a:t>
            </a:r>
            <a:r>
              <a:rPr lang="fr-BE" dirty="0" err="1"/>
              <a:t>will</a:t>
            </a:r>
            <a:r>
              <a:rPr lang="fr-BE" dirty="0"/>
              <a:t> </a:t>
            </a:r>
            <a:r>
              <a:rPr lang="fr-BE" dirty="0" err="1"/>
              <a:t>be</a:t>
            </a:r>
            <a:r>
              <a:rPr lang="fr-BE" dirty="0"/>
              <a:t> able to </a:t>
            </a:r>
            <a:r>
              <a:rPr lang="fr-BE" dirty="0" err="1"/>
              <a:t>reference</a:t>
            </a:r>
            <a:r>
              <a:rPr lang="fr-BE" dirty="0"/>
              <a:t> « COM01 » and </a:t>
            </a:r>
            <a:r>
              <a:rPr lang="fr-BE" dirty="0" err="1"/>
              <a:t>create</a:t>
            </a:r>
            <a:r>
              <a:rPr lang="fr-BE" dirty="0"/>
              <a:t> the chart of </a:t>
            </a:r>
            <a:r>
              <a:rPr lang="fr-BE" dirty="0" err="1"/>
              <a:t>accounts</a:t>
            </a:r>
            <a:r>
              <a:rPr lang="fr-BE" dirty="0"/>
              <a:t> </a:t>
            </a:r>
            <a:r>
              <a:rPr lang="fr-BE" dirty="0" err="1"/>
              <a:t>appropriately</a:t>
            </a:r>
            <a:r>
              <a:rPr lang="fr-BE" dirty="0"/>
              <a:t>.</a:t>
            </a:r>
            <a:endParaRPr lang="en-B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A9A6E5E-357E-4D04-8ECE-F67CCC05CD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764329"/>
            <a:ext cx="5567639" cy="2886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66964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07B74-84CE-40D2-A634-81A38712A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Error</a:t>
            </a:r>
            <a:r>
              <a:rPr lang="fr-BE" dirty="0"/>
              <a:t> conditions</a:t>
            </a:r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E8B4B1-473B-45A7-BB11-CFD811F94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92</a:t>
            </a:fld>
            <a:endParaRPr lang="en-B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E04AFD0-9BFF-4383-8D49-AE11893282A7}"/>
              </a:ext>
            </a:extLst>
          </p:cNvPr>
          <p:cNvSpPr txBox="1"/>
          <p:nvPr/>
        </p:nvSpPr>
        <p:spPr>
          <a:xfrm>
            <a:off x="838200" y="1053161"/>
            <a:ext cx="1064455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BE" dirty="0"/>
              <a:t>If « User </a:t>
            </a:r>
            <a:r>
              <a:rPr lang="fr-BE" dirty="0" err="1"/>
              <a:t>Administrator</a:t>
            </a:r>
            <a:r>
              <a:rPr lang="fr-BE" dirty="0"/>
              <a:t> » </a:t>
            </a:r>
            <a:r>
              <a:rPr lang="fr-BE" dirty="0" err="1"/>
              <a:t>activates</a:t>
            </a:r>
            <a:r>
              <a:rPr lang="fr-BE" dirty="0"/>
              <a:t> </a:t>
            </a:r>
            <a:r>
              <a:rPr lang="fr-BE" dirty="0" err="1"/>
              <a:t>financial</a:t>
            </a:r>
            <a:r>
              <a:rPr lang="fr-BE" dirty="0"/>
              <a:t> modules </a:t>
            </a:r>
            <a:r>
              <a:rPr lang="fr-BE" dirty="0" err="1"/>
              <a:t>without</a:t>
            </a:r>
            <a:r>
              <a:rPr lang="fr-BE" dirty="0"/>
              <a:t> </a:t>
            </a:r>
            <a:r>
              <a:rPr lang="fr-BE" dirty="0" err="1"/>
              <a:t>referencing</a:t>
            </a:r>
            <a:r>
              <a:rPr lang="fr-BE" dirty="0"/>
              <a:t> « </a:t>
            </a:r>
            <a:r>
              <a:rPr lang="fr-BE" dirty="0" err="1"/>
              <a:t>Company</a:t>
            </a:r>
            <a:r>
              <a:rPr lang="fr-BE" dirty="0"/>
              <a:t> COM01 », the </a:t>
            </a:r>
            <a:r>
              <a:rPr lang="fr-BE" dirty="0" err="1"/>
              <a:t>creation</a:t>
            </a:r>
            <a:r>
              <a:rPr lang="fr-BE" dirty="0"/>
              <a:t> of the « Chart of </a:t>
            </a:r>
            <a:r>
              <a:rPr lang="fr-BE" dirty="0" err="1"/>
              <a:t>Accounts</a:t>
            </a:r>
            <a:r>
              <a:rPr lang="fr-BE" dirty="0"/>
              <a:t> » </a:t>
            </a:r>
            <a:r>
              <a:rPr lang="fr-BE" dirty="0" err="1"/>
              <a:t>will</a:t>
            </a:r>
            <a:r>
              <a:rPr lang="fr-BE" dirty="0"/>
              <a:t> have to </a:t>
            </a:r>
            <a:r>
              <a:rPr lang="fr-BE" dirty="0" err="1"/>
              <a:t>be</a:t>
            </a:r>
            <a:r>
              <a:rPr lang="fr-BE" dirty="0"/>
              <a:t> </a:t>
            </a:r>
            <a:r>
              <a:rPr lang="fr-BE" dirty="0" err="1"/>
              <a:t>aborted</a:t>
            </a:r>
            <a:r>
              <a:rPr lang="fr-BE" dirty="0"/>
              <a:t>. </a:t>
            </a:r>
            <a:r>
              <a:rPr lang="fr-BE" dirty="0" err="1"/>
              <a:t>Should</a:t>
            </a:r>
            <a:r>
              <a:rPr lang="fr-BE" dirty="0"/>
              <a:t> </a:t>
            </a:r>
            <a:r>
              <a:rPr lang="fr-BE" dirty="0" err="1"/>
              <a:t>this</a:t>
            </a:r>
            <a:r>
              <a:rPr lang="fr-BE" dirty="0"/>
              <a:t> </a:t>
            </a:r>
            <a:r>
              <a:rPr lang="fr-BE" dirty="0" err="1"/>
              <a:t>be</a:t>
            </a:r>
            <a:r>
              <a:rPr lang="fr-BE" dirty="0"/>
              <a:t> the case, </a:t>
            </a:r>
            <a:r>
              <a:rPr lang="fr-BE" dirty="0" err="1"/>
              <a:t>we</a:t>
            </a:r>
            <a:r>
              <a:rPr lang="fr-BE" dirty="0"/>
              <a:t> </a:t>
            </a:r>
            <a:r>
              <a:rPr lang="fr-BE" dirty="0" err="1"/>
              <a:t>will</a:t>
            </a:r>
            <a:r>
              <a:rPr lang="fr-BE" dirty="0"/>
              <a:t> show how to </a:t>
            </a:r>
            <a:r>
              <a:rPr lang="fr-BE" dirty="0" err="1"/>
              <a:t>recover</a:t>
            </a:r>
            <a:r>
              <a:rPr lang="fr-BE" dirty="0"/>
              <a:t> </a:t>
            </a:r>
            <a:r>
              <a:rPr lang="fr-BE" dirty="0" err="1"/>
              <a:t>from</a:t>
            </a:r>
            <a:r>
              <a:rPr lang="fr-BE" dirty="0"/>
              <a:t> </a:t>
            </a:r>
            <a:r>
              <a:rPr lang="fr-BE" dirty="0" err="1"/>
              <a:t>this</a:t>
            </a:r>
            <a:r>
              <a:rPr lang="fr-BE" dirty="0"/>
              <a:t> situation and, more </a:t>
            </a:r>
            <a:r>
              <a:rPr lang="fr-BE" dirty="0" err="1"/>
              <a:t>generally</a:t>
            </a:r>
            <a:r>
              <a:rPr lang="fr-BE" dirty="0"/>
              <a:t>, show how to </a:t>
            </a:r>
            <a:r>
              <a:rPr lang="fr-BE" dirty="0" err="1"/>
              <a:t>execute</a:t>
            </a:r>
            <a:r>
              <a:rPr lang="fr-BE" dirty="0"/>
              <a:t> once </a:t>
            </a:r>
            <a:r>
              <a:rPr lang="fr-BE" dirty="0" err="1"/>
              <a:t>again</a:t>
            </a:r>
            <a:r>
              <a:rPr lang="fr-BE" dirty="0"/>
              <a:t> a </a:t>
            </a:r>
            <a:r>
              <a:rPr lang="fr-BE" dirty="0" err="1"/>
              <a:t>previously</a:t>
            </a:r>
            <a:r>
              <a:rPr lang="fr-BE" dirty="0"/>
              <a:t> </a:t>
            </a:r>
            <a:r>
              <a:rPr lang="fr-BE" dirty="0" err="1"/>
              <a:t>aborted</a:t>
            </a:r>
            <a:r>
              <a:rPr lang="fr-BE" dirty="0"/>
              <a:t> </a:t>
            </a:r>
            <a:r>
              <a:rPr lang="fr-BE" dirty="0" err="1"/>
              <a:t>wizard</a:t>
            </a:r>
            <a:r>
              <a:rPr lang="fr-BE" dirty="0"/>
              <a:t>.</a:t>
            </a:r>
          </a:p>
          <a:p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/>
              <a:t>If « User </a:t>
            </a:r>
            <a:r>
              <a:rPr lang="fr-BE" dirty="0" err="1"/>
              <a:t>Administrator</a:t>
            </a:r>
            <a:r>
              <a:rPr lang="fr-BE" dirty="0"/>
              <a:t> » </a:t>
            </a:r>
            <a:r>
              <a:rPr lang="fr-BE" dirty="0" err="1"/>
              <a:t>activates</a:t>
            </a:r>
            <a:r>
              <a:rPr lang="fr-BE" dirty="0"/>
              <a:t> </a:t>
            </a:r>
            <a:r>
              <a:rPr lang="fr-BE" dirty="0" err="1"/>
              <a:t>financial</a:t>
            </a:r>
            <a:r>
              <a:rPr lang="fr-BE" dirty="0"/>
              <a:t> modules </a:t>
            </a:r>
            <a:r>
              <a:rPr lang="fr-BE" dirty="0" err="1"/>
              <a:t>without</a:t>
            </a:r>
            <a:r>
              <a:rPr lang="fr-BE" dirty="0"/>
              <a:t> </a:t>
            </a:r>
            <a:r>
              <a:rPr lang="fr-BE" dirty="0" err="1"/>
              <a:t>referencing</a:t>
            </a:r>
            <a:r>
              <a:rPr lang="fr-BE" dirty="0"/>
              <a:t> « </a:t>
            </a:r>
            <a:r>
              <a:rPr lang="fr-BE" dirty="0" err="1"/>
              <a:t>Employee</a:t>
            </a:r>
            <a:r>
              <a:rPr lang="fr-BE" dirty="0"/>
              <a:t> EMP01 », the Menu </a:t>
            </a:r>
            <a:r>
              <a:rPr lang="fr-BE" dirty="0" err="1"/>
              <a:t>Tree</a:t>
            </a:r>
            <a:r>
              <a:rPr lang="fr-BE" dirty="0"/>
              <a:t> Item « Financial » </a:t>
            </a:r>
            <a:r>
              <a:rPr lang="fr-BE" dirty="0" err="1"/>
              <a:t>is</a:t>
            </a:r>
            <a:r>
              <a:rPr lang="fr-BE" dirty="0"/>
              <a:t> not </a:t>
            </a:r>
            <a:r>
              <a:rPr lang="fr-BE" dirty="0" err="1"/>
              <a:t>created</a:t>
            </a:r>
            <a:r>
              <a:rPr lang="fr-BE" dirty="0"/>
              <a:t> in the </a:t>
            </a:r>
            <a:r>
              <a:rPr lang="fr-BE" dirty="0" err="1"/>
              <a:t>left</a:t>
            </a:r>
            <a:r>
              <a:rPr lang="fr-BE" dirty="0"/>
              <a:t> pane. </a:t>
            </a:r>
            <a:r>
              <a:rPr lang="fr-BE" dirty="0" err="1"/>
              <a:t>We</a:t>
            </a:r>
            <a:r>
              <a:rPr lang="fr-BE" dirty="0"/>
              <a:t> have not </a:t>
            </a:r>
            <a:r>
              <a:rPr lang="fr-BE" dirty="0" err="1"/>
              <a:t>found</a:t>
            </a:r>
            <a:r>
              <a:rPr lang="fr-BE" dirty="0"/>
              <a:t> a </a:t>
            </a:r>
            <a:r>
              <a:rPr lang="fr-BE" dirty="0" err="1"/>
              <a:t>way</a:t>
            </a:r>
            <a:r>
              <a:rPr lang="fr-BE" dirty="0"/>
              <a:t> to </a:t>
            </a:r>
            <a:r>
              <a:rPr lang="fr-BE" dirty="0" err="1"/>
              <a:t>recover</a:t>
            </a:r>
            <a:r>
              <a:rPr lang="fr-BE" dirty="0"/>
              <a:t> </a:t>
            </a:r>
            <a:r>
              <a:rPr lang="fr-BE" dirty="0" err="1"/>
              <a:t>from</a:t>
            </a:r>
            <a:r>
              <a:rPr lang="fr-BE" dirty="0"/>
              <a:t> </a:t>
            </a:r>
            <a:r>
              <a:rPr lang="fr-BE" dirty="0" err="1"/>
              <a:t>this</a:t>
            </a:r>
            <a:r>
              <a:rPr lang="fr-BE" dirty="0"/>
              <a:t> </a:t>
            </a:r>
            <a:r>
              <a:rPr lang="fr-BE" dirty="0" err="1"/>
              <a:t>error</a:t>
            </a:r>
            <a:r>
              <a:rPr lang="fr-BE" dirty="0"/>
              <a:t> situation </a:t>
            </a:r>
            <a:r>
              <a:rPr lang="fr-BE" dirty="0" err="1"/>
              <a:t>besides</a:t>
            </a:r>
            <a:r>
              <a:rPr lang="fr-BE" dirty="0"/>
              <a:t> </a:t>
            </a:r>
            <a:r>
              <a:rPr lang="fr-BE" dirty="0" err="1"/>
              <a:t>restoring</a:t>
            </a:r>
            <a:r>
              <a:rPr lang="fr-BE" dirty="0"/>
              <a:t> the </a:t>
            </a:r>
            <a:r>
              <a:rPr lang="fr-BE" dirty="0" err="1"/>
              <a:t>database</a:t>
            </a:r>
            <a:r>
              <a:rPr lang="fr-BE" dirty="0"/>
              <a:t> in a state « </a:t>
            </a:r>
            <a:r>
              <a:rPr lang="fr-BE" dirty="0" err="1"/>
              <a:t>before</a:t>
            </a:r>
            <a:r>
              <a:rPr lang="fr-BE" dirty="0"/>
              <a:t> »</a:t>
            </a:r>
            <a:endParaRPr lang="en-B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37AFE0B-0E01-456B-8749-883EF4A0DA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5925" y="3429000"/>
            <a:ext cx="8820150" cy="3133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48127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07B74-84CE-40D2-A634-81A38712A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Chart of </a:t>
            </a:r>
            <a:r>
              <a:rPr lang="fr-BE" dirty="0" err="1"/>
              <a:t>Account</a:t>
            </a:r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E8B4B1-473B-45A7-BB11-CFD811F94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93</a:t>
            </a:fld>
            <a:endParaRPr lang="en-B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E04AFD0-9BFF-4383-8D49-AE11893282A7}"/>
              </a:ext>
            </a:extLst>
          </p:cNvPr>
          <p:cNvSpPr txBox="1"/>
          <p:nvPr/>
        </p:nvSpPr>
        <p:spPr>
          <a:xfrm>
            <a:off x="838200" y="938861"/>
            <a:ext cx="6213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 err="1"/>
              <a:t>We</a:t>
            </a:r>
            <a:r>
              <a:rPr lang="fr-BE" dirty="0"/>
              <a:t> </a:t>
            </a:r>
            <a:r>
              <a:rPr lang="fr-BE" dirty="0" err="1"/>
              <a:t>will</a:t>
            </a:r>
            <a:r>
              <a:rPr lang="fr-BE" dirty="0"/>
              <a:t> </a:t>
            </a:r>
            <a:r>
              <a:rPr lang="fr-BE" dirty="0" err="1"/>
              <a:t>install</a:t>
            </a:r>
            <a:r>
              <a:rPr lang="fr-BE" dirty="0"/>
              <a:t> the « French » chart of </a:t>
            </a:r>
            <a:r>
              <a:rPr lang="fr-BE" dirty="0" err="1"/>
              <a:t>accounts</a:t>
            </a:r>
            <a:r>
              <a:rPr lang="fr-BE" dirty="0"/>
              <a:t>. </a:t>
            </a:r>
            <a:endParaRPr lang="en-BE" dirty="0"/>
          </a:p>
        </p:txBody>
      </p:sp>
      <p:graphicFrame>
        <p:nvGraphicFramePr>
          <p:cNvPr id="5" name="Table 7">
            <a:extLst>
              <a:ext uri="{FF2B5EF4-FFF2-40B4-BE49-F238E27FC236}">
                <a16:creationId xmlns:a16="http://schemas.microsoft.com/office/drawing/2014/main" id="{99FF7AEB-9DF5-4693-87B0-F8DF7C8A8B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4684979"/>
              </p:ext>
            </p:extLst>
          </p:nvPr>
        </p:nvGraphicFramePr>
        <p:xfrm>
          <a:off x="838200" y="2369309"/>
          <a:ext cx="3806377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4967">
                  <a:extLst>
                    <a:ext uri="{9D8B030D-6E8A-4147-A177-3AD203B41FA5}">
                      <a16:colId xmlns:a16="http://schemas.microsoft.com/office/drawing/2014/main" val="118748168"/>
                    </a:ext>
                  </a:extLst>
                </a:gridCol>
                <a:gridCol w="1423337">
                  <a:extLst>
                    <a:ext uri="{9D8B030D-6E8A-4147-A177-3AD203B41FA5}">
                      <a16:colId xmlns:a16="http://schemas.microsoft.com/office/drawing/2014/main" val="2169545348"/>
                    </a:ext>
                  </a:extLst>
                </a:gridCol>
                <a:gridCol w="1888073">
                  <a:extLst>
                    <a:ext uri="{9D8B030D-6E8A-4147-A177-3AD203B41FA5}">
                      <a16:colId xmlns:a16="http://schemas.microsoft.com/office/drawing/2014/main" val="28830970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BE" dirty="0"/>
                        <a:t>#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dirty="0"/>
                        <a:t>French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dirty="0"/>
                        <a:t>English</a:t>
                      </a:r>
                      <a:endParaRPr lang="en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28896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BE" dirty="0"/>
                        <a:t>40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dirty="0"/>
                        <a:t>Client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dirty="0"/>
                        <a:t>Customer</a:t>
                      </a:r>
                      <a:endParaRPr lang="en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88020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BE" dirty="0"/>
                        <a:t>41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dirty="0"/>
                        <a:t>Fournisseur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dirty="0"/>
                        <a:t>Supplier</a:t>
                      </a:r>
                      <a:endParaRPr lang="en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7086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BE" dirty="0"/>
                        <a:t>53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dirty="0"/>
                        <a:t>Caisse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dirty="0"/>
                        <a:t>Cash</a:t>
                      </a:r>
                      <a:endParaRPr lang="en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2484158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F187D1A7-1871-41C6-9963-B2EDAA3C2DBB}"/>
              </a:ext>
            </a:extLst>
          </p:cNvPr>
          <p:cNvSpPr txBox="1"/>
          <p:nvPr/>
        </p:nvSpPr>
        <p:spPr>
          <a:xfrm>
            <a:off x="838199" y="1745055"/>
            <a:ext cx="3806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/>
              <a:t>Balance </a:t>
            </a:r>
            <a:r>
              <a:rPr lang="fr-BE" dirty="0" err="1"/>
              <a:t>Sheet</a:t>
            </a:r>
            <a:r>
              <a:rPr lang="fr-BE" dirty="0"/>
              <a:t> </a:t>
            </a:r>
            <a:r>
              <a:rPr lang="fr-BE" dirty="0" err="1"/>
              <a:t>Accounts</a:t>
            </a:r>
            <a:endParaRPr lang="en-BE" dirty="0"/>
          </a:p>
        </p:txBody>
      </p:sp>
      <p:graphicFrame>
        <p:nvGraphicFramePr>
          <p:cNvPr id="9" name="Table 7">
            <a:extLst>
              <a:ext uri="{FF2B5EF4-FFF2-40B4-BE49-F238E27FC236}">
                <a16:creationId xmlns:a16="http://schemas.microsoft.com/office/drawing/2014/main" id="{F714E948-29BB-45B9-B7F5-67165DD25D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1278017"/>
              </p:ext>
            </p:extLst>
          </p:nvPr>
        </p:nvGraphicFramePr>
        <p:xfrm>
          <a:off x="6096000" y="2385210"/>
          <a:ext cx="3806377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4967">
                  <a:extLst>
                    <a:ext uri="{9D8B030D-6E8A-4147-A177-3AD203B41FA5}">
                      <a16:colId xmlns:a16="http://schemas.microsoft.com/office/drawing/2014/main" val="118748168"/>
                    </a:ext>
                  </a:extLst>
                </a:gridCol>
                <a:gridCol w="1423337">
                  <a:extLst>
                    <a:ext uri="{9D8B030D-6E8A-4147-A177-3AD203B41FA5}">
                      <a16:colId xmlns:a16="http://schemas.microsoft.com/office/drawing/2014/main" val="2169545348"/>
                    </a:ext>
                  </a:extLst>
                </a:gridCol>
                <a:gridCol w="1888073">
                  <a:extLst>
                    <a:ext uri="{9D8B030D-6E8A-4147-A177-3AD203B41FA5}">
                      <a16:colId xmlns:a16="http://schemas.microsoft.com/office/drawing/2014/main" val="28830970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BE" dirty="0"/>
                        <a:t>#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dirty="0"/>
                        <a:t>French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dirty="0"/>
                        <a:t>English</a:t>
                      </a:r>
                      <a:endParaRPr lang="en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28896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BE" dirty="0"/>
                        <a:t>6x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dirty="0"/>
                        <a:t>Charges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dirty="0" err="1"/>
                        <a:t>Expense</a:t>
                      </a:r>
                      <a:endParaRPr lang="en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16040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BE" dirty="0"/>
                        <a:t>7x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dirty="0"/>
                        <a:t>Revenus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dirty="0"/>
                        <a:t>Revenue</a:t>
                      </a:r>
                      <a:endParaRPr lang="en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1105299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FB849B58-FAB1-4309-B936-F5C1262B9B40}"/>
              </a:ext>
            </a:extLst>
          </p:cNvPr>
          <p:cNvSpPr txBox="1"/>
          <p:nvPr/>
        </p:nvSpPr>
        <p:spPr>
          <a:xfrm>
            <a:off x="6095999" y="1760956"/>
            <a:ext cx="3806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 err="1"/>
              <a:t>Income</a:t>
            </a:r>
            <a:r>
              <a:rPr lang="fr-BE" dirty="0"/>
              <a:t> </a:t>
            </a:r>
            <a:r>
              <a:rPr lang="fr-BE" dirty="0" err="1"/>
              <a:t>Statement</a:t>
            </a:r>
            <a:r>
              <a:rPr lang="fr-BE" dirty="0"/>
              <a:t> </a:t>
            </a:r>
            <a:r>
              <a:rPr lang="fr-BE" dirty="0" err="1"/>
              <a:t>Accounts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46279684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ABBF0-44BB-4BD7-BF73-1C1B53AB8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Activating</a:t>
            </a:r>
            <a:r>
              <a:rPr lang="fr-BE" dirty="0"/>
              <a:t> Modules</a:t>
            </a:r>
            <a:endParaRPr lang="en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1F6C72-C658-4857-8FBB-0845A5C6C0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B9E6D1-9B9F-4A23-B144-AA2B752B3D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94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62651733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07B74-84CE-40D2-A634-81A38712A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Documentation</a:t>
            </a:r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E8B4B1-473B-45A7-BB11-CFD811F94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95</a:t>
            </a:fld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327C6C-68D0-4E28-8CC9-32A13EECB9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829029"/>
            <a:ext cx="7895331" cy="5890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36735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07B74-84CE-40D2-A634-81A38712A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Documentation</a:t>
            </a:r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E8B4B1-473B-45A7-BB11-CFD811F94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96</a:t>
            </a:fld>
            <a:endParaRPr lang="en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34CB6C-FB88-4639-8D73-2FD78BDA30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60193"/>
            <a:ext cx="7942053" cy="5080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20468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07B74-84CE-40D2-A634-81A38712A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Documentation</a:t>
            </a:r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E8B4B1-473B-45A7-BB11-CFD811F94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97</a:t>
            </a:fld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AB82C9-97A7-440A-9B77-5A17D1F313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05608"/>
            <a:ext cx="2949115" cy="5715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AE7D78D-0C33-40C8-B644-0EE79E98A7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9096" y="905608"/>
            <a:ext cx="2705100" cy="258127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4763F10-6205-455F-8F7C-F94FAF10B7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1865" y="905608"/>
            <a:ext cx="3851763" cy="14872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BE3D6CF-B19E-4BA8-A773-D299558D71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11865" y="4028440"/>
            <a:ext cx="3786278" cy="21400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2AC799D-A1A6-4909-800F-5438CEC486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11865" y="2471149"/>
            <a:ext cx="3792773" cy="1474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66885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07B74-84CE-40D2-A634-81A38712A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State Post</a:t>
            </a:r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E8B4B1-473B-45A7-BB11-CFD811F94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98</a:t>
            </a:fld>
            <a:endParaRPr lang="en-B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88E336-5799-49EE-9FC3-C8097426FA7F}"/>
              </a:ext>
            </a:extLst>
          </p:cNvPr>
          <p:cNvSpPr txBox="1"/>
          <p:nvPr/>
        </p:nvSpPr>
        <p:spPr>
          <a:xfrm>
            <a:off x="838200" y="5500486"/>
            <a:ext cx="71979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/>
              <a:t>Notice :</a:t>
            </a:r>
          </a:p>
          <a:p>
            <a:pPr marL="285750" indent="-285750">
              <a:buFontTx/>
              <a:buChar char="-"/>
            </a:pPr>
            <a:r>
              <a:rPr lang="fr-BE" dirty="0"/>
              <a:t>The « </a:t>
            </a:r>
            <a:r>
              <a:rPr lang="fr-BE" dirty="0" err="1"/>
              <a:t>Create</a:t>
            </a:r>
            <a:r>
              <a:rPr lang="fr-BE" dirty="0"/>
              <a:t> Chart of </a:t>
            </a:r>
            <a:r>
              <a:rPr lang="fr-BE" dirty="0" err="1"/>
              <a:t>Accounts</a:t>
            </a:r>
            <a:r>
              <a:rPr lang="fr-BE" dirty="0"/>
              <a:t> </a:t>
            </a:r>
            <a:r>
              <a:rPr lang="fr-BE" dirty="0" err="1"/>
              <a:t>from</a:t>
            </a:r>
            <a:r>
              <a:rPr lang="fr-BE" dirty="0"/>
              <a:t> Template » </a:t>
            </a:r>
            <a:r>
              <a:rPr lang="fr-BE" dirty="0" err="1"/>
              <a:t>wizard</a:t>
            </a:r>
            <a:r>
              <a:rPr lang="fr-BE" dirty="0"/>
              <a:t> Item </a:t>
            </a:r>
            <a:r>
              <a:rPr lang="fr-BE" dirty="0" err="1"/>
              <a:t>is</a:t>
            </a:r>
            <a:r>
              <a:rPr lang="fr-BE" dirty="0"/>
              <a:t> « </a:t>
            </a:r>
            <a:r>
              <a:rPr lang="fr-BE" dirty="0" err="1"/>
              <a:t>done</a:t>
            </a:r>
            <a:r>
              <a:rPr lang="fr-BE" dirty="0"/>
              <a:t> »</a:t>
            </a:r>
          </a:p>
          <a:p>
            <a:pPr marL="285750" indent="-285750">
              <a:buFontTx/>
              <a:buChar char="-"/>
            </a:pPr>
            <a:r>
              <a:rPr lang="fr-BE" dirty="0"/>
              <a:t>The « </a:t>
            </a:r>
            <a:r>
              <a:rPr lang="fr-BE" dirty="0" err="1"/>
              <a:t>Company</a:t>
            </a:r>
            <a:r>
              <a:rPr lang="fr-BE" dirty="0"/>
              <a:t> COM01 » has no « </a:t>
            </a:r>
            <a:r>
              <a:rPr lang="fr-BE" dirty="0" err="1"/>
              <a:t>Accounting</a:t>
            </a:r>
            <a:r>
              <a:rPr lang="fr-BE" dirty="0"/>
              <a:t> » Tab</a:t>
            </a:r>
          </a:p>
          <a:p>
            <a:pPr marL="285750" indent="-285750">
              <a:buFontTx/>
              <a:buChar char="-"/>
            </a:pPr>
            <a:r>
              <a:rPr lang="fr-BE" dirty="0"/>
              <a:t>There are </a:t>
            </a:r>
            <a:r>
              <a:rPr lang="fr-BE" dirty="0" err="1"/>
              <a:t>additional</a:t>
            </a:r>
            <a:r>
              <a:rPr lang="fr-BE" dirty="0"/>
              <a:t> Menu Items in the Menu </a:t>
            </a:r>
            <a:r>
              <a:rPr lang="fr-BE" dirty="0" err="1"/>
              <a:t>Tree</a:t>
            </a:r>
            <a:endParaRPr lang="fr-B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7B30C8-B10E-41EA-AD2F-EAAB4A3406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1" y="3067171"/>
            <a:ext cx="4234962" cy="232624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C82347E-9783-424C-A118-86F89184EB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27604"/>
            <a:ext cx="4234963" cy="213249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D28F234-62FA-4A89-BD94-C0A0FC4AF9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7328" y="0"/>
            <a:ext cx="2124422" cy="599706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AF2C5E2-10F6-4B86-B134-046728CFB0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91750" y="0"/>
            <a:ext cx="2000250" cy="528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69803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8F43331-7371-4FD4-ACD1-C8D34D824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State Post</a:t>
            </a:r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9F0D0B-487F-44E5-A379-7D8F3165C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99</a:t>
            </a:fld>
            <a:endParaRPr lang="en-BE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0940F1C-ADF1-4A3B-B3CD-C88FA60B0A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487" y="2047734"/>
            <a:ext cx="4263834" cy="481026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461BAC7-DCE3-471F-A19E-C626E10383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53650" y="0"/>
            <a:ext cx="2038350" cy="311467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EAF2465-D064-4A0D-9EFF-A8FAE6C856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487" y="827315"/>
            <a:ext cx="5030153" cy="1189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7874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22666</TotalTime>
  <Words>4728</Words>
  <Application>Microsoft Office PowerPoint</Application>
  <PresentationFormat>Widescreen</PresentationFormat>
  <Paragraphs>653</Paragraphs>
  <Slides>147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147</vt:i4>
      </vt:variant>
    </vt:vector>
  </HeadingPairs>
  <TitlesOfParts>
    <vt:vector size="151" baseType="lpstr">
      <vt:lpstr>Arial</vt:lpstr>
      <vt:lpstr>Calibri</vt:lpstr>
      <vt:lpstr>Calibri Light</vt:lpstr>
      <vt:lpstr>Office Theme</vt:lpstr>
      <vt:lpstr>- Tryton installation &amp; usage for first time administrators &amp; users - Basic Functionality</vt:lpstr>
      <vt:lpstr>Table of Contents</vt:lpstr>
      <vt:lpstr>TOC </vt:lpstr>
      <vt:lpstr>Initial Configuration Wizard</vt:lpstr>
      <vt:lpstr>Configuration Wizard</vt:lpstr>
      <vt:lpstr>Adding « Languages »</vt:lpstr>
      <vt:lpstr>Defining « Users »</vt:lpstr>
      <vt:lpstr>Activating « Modules »</vt:lpstr>
      <vt:lpstr>Re-executing wizards - Method 1</vt:lpstr>
      <vt:lpstr>Re-executing wizards - Method 2</vt:lpstr>
      <vt:lpstr>Operations</vt:lpstr>
      <vt:lpstr>Motivation</vt:lpstr>
      <vt:lpstr>Application - Menu Tree - Triggering operations</vt:lpstr>
      <vt:lpstr>Application - Menu Tree - Search for menu item containing e.g. « Purchase »</vt:lpstr>
      <vt:lpstr>Entity - Filters</vt:lpstr>
      <vt:lpstr>Entity - Menu Bars - An overview</vt:lpstr>
      <vt:lpstr>Entity - Menu Bars - Vertical Menu Bar</vt:lpstr>
      <vt:lpstr>Entity - Menu Bars - Horizontal Menu Bar</vt:lpstr>
      <vt:lpstr>Entity - « Item Double-Click » vs « Menu Item Navigation »</vt:lpstr>
      <vt:lpstr>Application or Entity - Data Refresh Requirements</vt:lpstr>
      <vt:lpstr>Modules</vt:lpstr>
      <vt:lpstr>Motivation</vt:lpstr>
      <vt:lpstr>Modules</vt:lpstr>
      <vt:lpstr>Modules  </vt:lpstr>
      <vt:lpstr>Basic Configuration</vt:lpstr>
      <vt:lpstr>Motivation</vt:lpstr>
      <vt:lpstr>« Country » &amp; « Currency »</vt:lpstr>
      <vt:lpstr>Motivation</vt:lpstr>
      <vt:lpstr>Documentation</vt:lpstr>
      <vt:lpstr>Documentation</vt:lpstr>
      <vt:lpstr>Application - Activating the Modules</vt:lpstr>
      <vt:lpstr>Mark « Country » &amp; « Currency » For Activation then Execute</vt:lpstr>
      <vt:lpstr>State « Post »</vt:lpstr>
      <vt:lpstr>PowerPoint Presentation</vt:lpstr>
      <vt:lpstr>Database – Loading the Tables</vt:lpstr>
      <vt:lpstr>Documentation</vt:lpstr>
      <vt:lpstr>List of scripts related to some of the topics covered in this document</vt:lpstr>
      <vt:lpstr>« Currency » - Load data</vt:lpstr>
      <vt:lpstr>« Currency » - Load data</vt:lpstr>
      <vt:lpstr>« Country » - Load data</vt:lpstr>
      <vt:lpstr>« Country » - Load data</vt:lpstr>
      <vt:lpstr>State « Post »</vt:lpstr>
      <vt:lpstr>Currency Rates</vt:lpstr>
      <vt:lpstr>Motivation</vt:lpstr>
      <vt:lpstr>Setting a « Reference Currency Rate » as of « Date from »</vt:lpstr>
      <vt:lpstr>Setting « Relative Currency Rates » as of « Date from »</vt:lpstr>
      <vt:lpstr>« Party » &amp; « Company » &amp; « Employee »</vt:lpstr>
      <vt:lpstr>Motivation</vt:lpstr>
      <vt:lpstr>Motivation</vt:lpstr>
      <vt:lpstr>« Party »</vt:lpstr>
      <vt:lpstr>Motivation</vt:lpstr>
      <vt:lpstr>Module Activation</vt:lpstr>
      <vt:lpstr>Documentation</vt:lpstr>
      <vt:lpstr>Modules - Activation</vt:lpstr>
      <vt:lpstr>Status Post - Menu Tree Items « Party »</vt:lpstr>
      <vt:lpstr>Status Post - Menu Tree Item « Sequence »</vt:lpstr>
      <vt:lpstr>Database tables created</vt:lpstr>
      <vt:lpstr>Creation of Parties</vt:lpstr>
      <vt:lpstr>« Party », « Company » &amp; « Employee »</vt:lpstr>
      <vt:lpstr>« Company »</vt:lpstr>
      <vt:lpstr>Modules - Activation</vt:lpstr>
      <vt:lpstr>Modules - Activation - Summary State</vt:lpstr>
      <vt:lpstr>Modules - Activation </vt:lpstr>
      <vt:lpstr>Create « Company » COM01 </vt:lpstr>
      <vt:lpstr>« Employee »</vt:lpstr>
      <vt:lpstr>Modules - Activation</vt:lpstr>
      <vt:lpstr>Creating « Employee » EMP01</vt:lpstr>
      <vt:lpstr>Creating « Employee » EMP01</vt:lpstr>
      <vt:lpstr>Final State</vt:lpstr>
      <vt:lpstr>« Party », « Company », « Employee »</vt:lpstr>
      <vt:lpstr>« User »</vt:lpstr>
      <vt:lpstr>Definitions : « User » and « Employee »</vt:lpstr>
      <vt:lpstr>Definitions : « User » and « Employee »</vt:lpstr>
      <vt:lpstr>Application - Activating Modules</vt:lpstr>
      <vt:lpstr>Activating module « User_role »</vt:lpstr>
      <vt:lpstr>« User » Administrator</vt:lpstr>
      <vt:lpstr>User « Administrator  »</vt:lpstr>
      <vt:lpstr>« User » Marc &amp; Paula</vt:lpstr>
      <vt:lpstr>Motivation</vt:lpstr>
      <vt:lpstr>« User Administrator » installs « User Marc »</vt:lpstr>
      <vt:lpstr>« User Administrator » installs « User Paula »</vt:lpstr>
      <vt:lpstr>« User » Gustave</vt:lpstr>
      <vt:lpstr>« User Administtrator » creates then deactivates « User Gustave »</vt:lpstr>
      <vt:lpstr>State Post</vt:lpstr>
      <vt:lpstr>State « Post » - Users</vt:lpstr>
      <vt:lpstr>State « Post » - User « Admin »</vt:lpstr>
      <vt:lpstr>State « Post » - User « Paula », « Marc »</vt:lpstr>
      <vt:lpstr>State « Post » - Database</vt:lpstr>
      <vt:lpstr>   « Financials »  « Chart of Accounts » &amp; « Fiscal Year and Period » &amp; « Journal »</vt:lpstr>
      <vt:lpstr>Documentation</vt:lpstr>
      <vt:lpstr>Precondition</vt:lpstr>
      <vt:lpstr>Error conditions</vt:lpstr>
      <vt:lpstr>Chart of Account</vt:lpstr>
      <vt:lpstr>Activating Modules</vt:lpstr>
      <vt:lpstr>Documentation</vt:lpstr>
      <vt:lpstr>Documentation</vt:lpstr>
      <vt:lpstr>Documentation</vt:lpstr>
      <vt:lpstr>State Post</vt:lpstr>
      <vt:lpstr>State Post</vt:lpstr>
      <vt:lpstr>State Post</vt:lpstr>
      <vt:lpstr>State Post</vt:lpstr>
      <vt:lpstr>Error Case</vt:lpstr>
      <vt:lpstr>Error case - « User Administration » is not linked to « Company COM01 »</vt:lpstr>
      <vt:lpstr>How to recover</vt:lpstr>
      <vt:lpstr>How to recover - method 1</vt:lpstr>
      <vt:lpstr>How to recover - method 2 </vt:lpstr>
      <vt:lpstr>Error case - « User Administration » is not linked to « Employee EMP01 »</vt:lpstr>
      <vt:lpstr>Financial - Fiscal Years &amp; Periods</vt:lpstr>
      <vt:lpstr>Documentation </vt:lpstr>
      <vt:lpstr>PowerPoint Presentation</vt:lpstr>
      <vt:lpstr>PowerPoint Presentation</vt:lpstr>
      <vt:lpstr>PowerPoint Presentation</vt:lpstr>
      <vt:lpstr>Create Periods</vt:lpstr>
      <vt:lpstr>PowerPoint Presentation</vt:lpstr>
      <vt:lpstr>Financial - Chart of Accounts</vt:lpstr>
      <vt:lpstr>Execute </vt:lpstr>
      <vt:lpstr>Account configuration</vt:lpstr>
      <vt:lpstr>Financial - Journals</vt:lpstr>
      <vt:lpstr>Journals</vt:lpstr>
      <vt:lpstr>Journals</vt:lpstr>
      <vt:lpstr>Party</vt:lpstr>
      <vt:lpstr>How to recover</vt:lpstr>
      <vt:lpstr>Database</vt:lpstr>
      <vt:lpstr>Account Type Templates (1/2)</vt:lpstr>
      <vt:lpstr>Account Type Templates (2/2)</vt:lpstr>
      <vt:lpstr>Account Types (1/2)</vt:lpstr>
      <vt:lpstr>Account Types (2/2)</vt:lpstr>
      <vt:lpstr>Account Templates (1/3)</vt:lpstr>
      <vt:lpstr>Account Templates (2/3)</vt:lpstr>
      <vt:lpstr>Account Templates (3/3) - Note</vt:lpstr>
      <vt:lpstr>Accounts (1/2)</vt:lpstr>
      <vt:lpstr>Accounts (2/2)</vt:lpstr>
      <vt:lpstr>Problem with closed accounts</vt:lpstr>
      <vt:lpstr>Logins</vt:lpstr>
      <vt:lpstr>Motivation</vt:lpstr>
      <vt:lpstr>User Capabilities - Ante</vt:lpstr>
      <vt:lpstr>State - User Capabilities</vt:lpstr>
      <vt:lpstr>User Groups - Modify</vt:lpstr>
      <vt:lpstr>List of « User Groups »</vt:lpstr>
      <vt:lpstr>Attach « User Marc » to a « User Group » - Method 1</vt:lpstr>
      <vt:lpstr>Attach a « User Group » to « User Marc » - Method 2</vt:lpstr>
      <vt:lpstr>User Roles - Modify</vt:lpstr>
      <vt:lpstr>« User Roles »</vt:lpstr>
      <vt:lpstr>Attach « User Paula » to a « User Role » 1/2</vt:lpstr>
      <vt:lpstr>Attach « User Paula » to a « User Role » 2/2</vt:lpstr>
      <vt:lpstr>User Capabilities - Post</vt:lpstr>
      <vt:lpstr>State - User Capabilities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Marc Rottiers</dc:creator>
  <cp:lastModifiedBy>Marc Rottiers</cp:lastModifiedBy>
  <cp:revision>1038</cp:revision>
  <dcterms:created xsi:type="dcterms:W3CDTF">2021-02-17T17:09:00Z</dcterms:created>
  <dcterms:modified xsi:type="dcterms:W3CDTF">2021-05-06T11:55:20Z</dcterms:modified>
</cp:coreProperties>
</file>